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06" r:id="rId1"/>
    <p:sldMasterId id="2147484719" r:id="rId2"/>
    <p:sldMasterId id="2147484735" r:id="rId3"/>
    <p:sldMasterId id="2147484748" r:id="rId4"/>
    <p:sldMasterId id="2147484761" r:id="rId5"/>
    <p:sldMasterId id="2147484774" r:id="rId6"/>
  </p:sldMasterIdLst>
  <p:notesMasterIdLst>
    <p:notesMasterId r:id="rId55"/>
  </p:notesMasterIdLst>
  <p:sldIdLst>
    <p:sldId id="437" r:id="rId7"/>
    <p:sldId id="446" r:id="rId8"/>
    <p:sldId id="420" r:id="rId9"/>
    <p:sldId id="421" r:id="rId10"/>
    <p:sldId id="422" r:id="rId11"/>
    <p:sldId id="423" r:id="rId12"/>
    <p:sldId id="435" r:id="rId13"/>
    <p:sldId id="438" r:id="rId14"/>
    <p:sldId id="439" r:id="rId15"/>
    <p:sldId id="440" r:id="rId16"/>
    <p:sldId id="424" r:id="rId17"/>
    <p:sldId id="441" r:id="rId18"/>
    <p:sldId id="464" r:id="rId19"/>
    <p:sldId id="426" r:id="rId20"/>
    <p:sldId id="427" r:id="rId21"/>
    <p:sldId id="428" r:id="rId22"/>
    <p:sldId id="463" r:id="rId23"/>
    <p:sldId id="469" r:id="rId24"/>
    <p:sldId id="429" r:id="rId25"/>
    <p:sldId id="430" r:id="rId26"/>
    <p:sldId id="431" r:id="rId27"/>
    <p:sldId id="432" r:id="rId28"/>
    <p:sldId id="433" r:id="rId29"/>
    <p:sldId id="471" r:id="rId30"/>
    <p:sldId id="465" r:id="rId31"/>
    <p:sldId id="467" r:id="rId32"/>
    <p:sldId id="468" r:id="rId33"/>
    <p:sldId id="472" r:id="rId34"/>
    <p:sldId id="470" r:id="rId35"/>
    <p:sldId id="412" r:id="rId36"/>
    <p:sldId id="413" r:id="rId37"/>
    <p:sldId id="414" r:id="rId38"/>
    <p:sldId id="415" r:id="rId39"/>
    <p:sldId id="416" r:id="rId40"/>
    <p:sldId id="447" r:id="rId41"/>
    <p:sldId id="448" r:id="rId42"/>
    <p:sldId id="458" r:id="rId43"/>
    <p:sldId id="449" r:id="rId44"/>
    <p:sldId id="450" r:id="rId45"/>
    <p:sldId id="460" r:id="rId46"/>
    <p:sldId id="451" r:id="rId47"/>
    <p:sldId id="452" r:id="rId48"/>
    <p:sldId id="454" r:id="rId49"/>
    <p:sldId id="455" r:id="rId50"/>
    <p:sldId id="456" r:id="rId51"/>
    <p:sldId id="457" r:id="rId52"/>
    <p:sldId id="461" r:id="rId53"/>
    <p:sldId id="462" r:id="rId5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Franklin Gothic Book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00"/>
    <a:srgbClr val="3333FF"/>
    <a:srgbClr val="9900FF"/>
    <a:srgbClr val="CCFFCC"/>
    <a:srgbClr val="3333CC"/>
    <a:srgbClr val="990033"/>
    <a:srgbClr val="FF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86419" autoAdjust="0"/>
  </p:normalViewPr>
  <p:slideViewPr>
    <p:cSldViewPr>
      <p:cViewPr varScale="1">
        <p:scale>
          <a:sx n="90" d="100"/>
          <a:sy n="90" d="100"/>
        </p:scale>
        <p:origin x="10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510"/>
    </p:cViewPr>
  </p:outlineViewPr>
  <p:notesTextViewPr>
    <p:cViewPr>
      <p:scale>
        <a:sx n="100" d="100"/>
        <a:sy n="100" d="100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0116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 smtClean="0">
                <a:latin typeface="Times New Roman" pitchFamily="18" charset="0"/>
                <a:ea typeface="华文新魏" pitchFamily="2" charset="-122"/>
                <a:cs typeface="宋体" pitchFamily="2" charset="-122"/>
              </a:defRPr>
            </a:lvl1pPr>
          </a:lstStyle>
          <a:p>
            <a:pPr>
              <a:defRPr/>
            </a:pPr>
            <a:fld id="{4B14D90C-9654-4D4E-9671-E62232B439BD}" type="slidenum">
              <a:rPr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0871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9pPr>
          </a:lstStyle>
          <a:p>
            <a:pPr algn="r"/>
            <a:fld id="{1C934840-7130-4C4F-8B94-E35E4A508B27}" type="slidenum">
              <a:rPr lang="en-US" altLang="zh-CN" sz="1200">
                <a:solidFill>
                  <a:schemeClr val="bg1"/>
                </a:solidFill>
                <a:latin typeface="Arial" pitchFamily="34" charset="0"/>
              </a:rPr>
              <a:pPr algn="r"/>
              <a:t>3</a:t>
            </a:fld>
            <a:endParaRPr lang="en-US" altLang="zh-CN" sz="120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30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9pPr>
          </a:lstStyle>
          <a:p>
            <a:fld id="{B69932D7-8A93-4A54-9F67-F1448CAE99C2}" type="slidenum">
              <a:rPr altLang="zh-CN" sz="1200">
                <a:latin typeface="Times New Roman" pitchFamily="18" charset="0"/>
                <a:ea typeface="华文新魏" pitchFamily="2" charset="-122"/>
              </a:rPr>
              <a:pPr/>
              <a:t>6</a:t>
            </a:fld>
            <a:endParaRPr lang="zh-CN" altLang="zh-CN" sz="1200"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42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9pPr>
          </a:lstStyle>
          <a:p>
            <a:fld id="{CF75742B-59D3-4AC7-8EB1-9AD266DA1AE8}" type="slidenum">
              <a:rPr altLang="zh-CN" sz="1200">
                <a:latin typeface="Times New Roman" pitchFamily="18" charset="0"/>
                <a:ea typeface="华文新魏" pitchFamily="2" charset="-122"/>
              </a:rPr>
              <a:pPr/>
              <a:t>7</a:t>
            </a:fld>
            <a:endParaRPr lang="zh-CN" altLang="zh-CN" sz="1200"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099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14D90C-9654-4D4E-9671-E62232B439BD}" type="slidenum">
              <a:rPr lang="en-US" altLang="zh-CN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25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anklin Gothic Book" pitchFamily="34" charset="0"/>
                <a:ea typeface="黑体" pitchFamily="49" charset="-122"/>
              </a:defRPr>
            </a:lvl9pPr>
          </a:lstStyle>
          <a:p>
            <a:fld id="{6A748075-2809-44AF-A9B2-DFA32DDA220A}" type="slidenum">
              <a:rPr altLang="zh-CN" sz="1200">
                <a:latin typeface="Times New Roman" pitchFamily="18" charset="0"/>
                <a:ea typeface="华文新魏" pitchFamily="2" charset="-122"/>
              </a:rPr>
              <a:pPr/>
              <a:t>32</a:t>
            </a:fld>
            <a:endParaRPr lang="zh-CN" altLang="en-US" sz="1200">
              <a:latin typeface="Times New Roman" pitchFamily="18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69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625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79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04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7950" y="304800"/>
            <a:ext cx="19240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197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6926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7959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0779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070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196975"/>
            <a:ext cx="42799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4281488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9134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52623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49676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80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052802"/>
            <a:ext cx="8928744" cy="5084430"/>
          </a:xfrm>
        </p:spPr>
        <p:txBody>
          <a:bodyPr/>
          <a:lstStyle>
            <a:lvl1pPr marL="0" indent="612000">
              <a:buNone/>
              <a:defRPr sz="2400" b="1" i="0" baseline="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203886" y="6376895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4022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2476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666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68802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6563" y="404813"/>
            <a:ext cx="2178050" cy="56880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04813"/>
            <a:ext cx="6383338" cy="56880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204140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04813"/>
            <a:ext cx="8659813" cy="6477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196975"/>
            <a:ext cx="4279900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83125" y="1196975"/>
            <a:ext cx="4281488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34759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04813"/>
            <a:ext cx="8659813" cy="6477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196975"/>
            <a:ext cx="4279900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3125" y="1196975"/>
            <a:ext cx="4281488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3125" y="3721100"/>
            <a:ext cx="4281488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12433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588" y="455613"/>
            <a:ext cx="7742237" cy="9683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2113" y="1562100"/>
            <a:ext cx="3944937" cy="4397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9450" y="1562100"/>
            <a:ext cx="3946525" cy="4397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41625" y="6507163"/>
            <a:ext cx="3271838" cy="352425"/>
          </a:xfrm>
          <a:prstGeom prst="rect">
            <a:avLst/>
          </a:prstGeom>
        </p:spPr>
        <p:txBody>
          <a:bodyPr/>
          <a:lstStyle>
            <a:lvl1pPr algn="ctr" eaLnBrk="1" hangingPunct="1">
              <a:defRPr/>
            </a:lvl1pPr>
          </a:lstStyle>
          <a:p>
            <a:pPr>
              <a:defRPr/>
            </a:pPr>
            <a:r>
              <a:rPr kumimoji="1" lang="zh-CN" altLang="en-US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大连理工大学 软件学院 赖晓晨</a:t>
            </a:r>
          </a:p>
        </p:txBody>
      </p:sp>
    </p:spTree>
    <p:extLst>
      <p:ext uri="{BB962C8B-B14F-4D97-AF65-F5344CB8AC3E}">
        <p14:creationId xmlns:p14="http://schemas.microsoft.com/office/powerpoint/2010/main" val="500697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588" y="455613"/>
            <a:ext cx="7742237" cy="9683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2113" y="1562100"/>
            <a:ext cx="8043862" cy="43973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41625" y="6507163"/>
            <a:ext cx="3271838" cy="352425"/>
          </a:xfrm>
          <a:prstGeom prst="rect">
            <a:avLst/>
          </a:prstGeom>
        </p:spPr>
        <p:txBody>
          <a:bodyPr/>
          <a:lstStyle>
            <a:lvl1pPr algn="ctr" eaLnBrk="1" hangingPunct="1">
              <a:defRPr/>
            </a:lvl1pPr>
          </a:lstStyle>
          <a:p>
            <a:pPr>
              <a:defRPr/>
            </a:pPr>
            <a:r>
              <a:rPr kumimoji="1" lang="zh-CN" altLang="en-US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大连理工大学 软件学院 赖晓晨</a:t>
            </a:r>
          </a:p>
        </p:txBody>
      </p:sp>
    </p:spTree>
    <p:extLst>
      <p:ext uri="{BB962C8B-B14F-4D97-AF65-F5344CB8AC3E}">
        <p14:creationId xmlns:p14="http://schemas.microsoft.com/office/powerpoint/2010/main" val="22642551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70653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052802"/>
            <a:ext cx="8928744" cy="5084430"/>
          </a:xfrm>
        </p:spPr>
        <p:txBody>
          <a:bodyPr/>
          <a:lstStyle>
            <a:lvl1pPr marL="0" indent="612000">
              <a:buNone/>
              <a:defRPr sz="2400" b="1" i="0" baseline="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203886" y="6376895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429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ea typeface="宋体" pitchFamily="2" charset="-122"/>
              </a:rPr>
              <a:t>1</a:t>
            </a:r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5824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40252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5224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173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45056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506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67741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04031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7839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604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7950" y="304800"/>
            <a:ext cx="19240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197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12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1871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3814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052802"/>
            <a:ext cx="8928744" cy="5084430"/>
          </a:xfrm>
        </p:spPr>
        <p:txBody>
          <a:bodyPr/>
          <a:lstStyle>
            <a:lvl1pPr marL="0" indent="612000">
              <a:buNone/>
              <a:defRPr sz="2400" b="1" i="0" baseline="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203886" y="6376895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1521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61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64228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9100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68938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39199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33039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59188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814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91403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27756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7950" y="304800"/>
            <a:ext cx="19240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197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8371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60161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673975" cy="609600"/>
          </a:xfrm>
        </p:spPr>
        <p:txBody>
          <a:bodyPr/>
          <a:lstStyle>
            <a:lvl1pPr algn="l">
              <a:defRPr b="1" i="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1143000"/>
            <a:ext cx="8991600" cy="4876800"/>
          </a:xfrm>
        </p:spPr>
        <p:txBody>
          <a:bodyPr/>
          <a:lstStyle>
            <a:lvl1pPr marL="0" indent="612000">
              <a:buNone/>
              <a:defRPr sz="2400" b="1" i="0" baseline="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096000" y="6516000"/>
            <a:ext cx="2895600" cy="347133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608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86407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33668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1577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6707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81097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200400" y="6375400"/>
            <a:ext cx="2895600" cy="457200"/>
          </a:xfrm>
        </p:spPr>
        <p:txBody>
          <a:bodyPr/>
          <a:lstStyle>
            <a:lvl1pPr>
              <a:defRPr baseline="0">
                <a:solidFill>
                  <a:srgbClr val="FFFF00"/>
                </a:solidFill>
              </a:defRPr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566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9555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5748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77426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23786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7950" y="304800"/>
            <a:ext cx="19240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197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51271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7920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673975" cy="609600"/>
          </a:xfrm>
        </p:spPr>
        <p:txBody>
          <a:bodyPr/>
          <a:lstStyle>
            <a:lvl1pPr algn="l">
              <a:defRPr b="1" i="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1143000"/>
            <a:ext cx="8991600" cy="4876800"/>
          </a:xfrm>
        </p:spPr>
        <p:txBody>
          <a:bodyPr/>
          <a:lstStyle>
            <a:lvl1pPr marL="0" indent="612000">
              <a:buNone/>
              <a:defRPr sz="2400" b="1" i="0" baseline="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096000" y="6516000"/>
            <a:ext cx="2895600" cy="347133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6571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74340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26975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733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69410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852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68309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64541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200400" y="6375400"/>
            <a:ext cx="2895600" cy="457200"/>
          </a:xfrm>
        </p:spPr>
        <p:txBody>
          <a:bodyPr/>
          <a:lstStyle>
            <a:lvl1pPr>
              <a:defRPr baseline="0">
                <a:solidFill>
                  <a:srgbClr val="FFFF00"/>
                </a:solidFill>
              </a:defRPr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04023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71525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80332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35629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7950" y="304800"/>
            <a:ext cx="19240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197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600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833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248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6.jpe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5.jpeg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260350"/>
          </a:xfrm>
          <a:prstGeom prst="rect">
            <a:avLst/>
          </a:prstGeom>
          <a:gradFill rotWithShape="1">
            <a:gsLst>
              <a:gs pos="0">
                <a:srgbClr val="33CCFF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195" name="Rectangle 3"/>
          <p:cNvSpPr>
            <a:spLocks noChangeArrowheads="1"/>
          </p:cNvSpPr>
          <p:nvPr userDrawn="1"/>
        </p:nvSpPr>
        <p:spPr bwMode="auto">
          <a:xfrm>
            <a:off x="0" y="6524625"/>
            <a:ext cx="9144000" cy="333375"/>
          </a:xfrm>
          <a:prstGeom prst="rect">
            <a:avLst/>
          </a:prstGeom>
          <a:solidFill>
            <a:srgbClr val="122D6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1400">
              <a:solidFill>
                <a:srgbClr val="FFFFFF"/>
              </a:solidFill>
              <a:latin typeface="Arial Black" pitchFamily="34" charset="0"/>
              <a:ea typeface="宋体" pitchFamily="2" charset="-122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2007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 b="1">
                <a:solidFill>
                  <a:srgbClr val="114FFB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r>
              <a:rPr lang="en-US" altLang="zh-CN" smtClean="0">
                <a:ea typeface="宋体" pitchFamily="2" charset="-122"/>
              </a:rPr>
              <a:t>1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Slide Title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95400"/>
            <a:ext cx="762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Body Text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199" name="Line 7"/>
          <p:cNvSpPr>
            <a:spLocks noChangeShapeType="1"/>
          </p:cNvSpPr>
          <p:nvPr userDrawn="1"/>
        </p:nvSpPr>
        <p:spPr bwMode="auto">
          <a:xfrm>
            <a:off x="693738" y="10668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297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7" r:id="rId1"/>
    <p:sldLayoutId id="2147484708" r:id="rId2"/>
    <p:sldLayoutId id="2147484718" r:id="rId3"/>
    <p:sldLayoutId id="2147484709" r:id="rId4"/>
    <p:sldLayoutId id="2147484710" r:id="rId5"/>
    <p:sldLayoutId id="2147484711" r:id="rId6"/>
    <p:sldLayoutId id="2147484712" r:id="rId7"/>
    <p:sldLayoutId id="2147484713" r:id="rId8"/>
    <p:sldLayoutId id="2147484714" r:id="rId9"/>
    <p:sldLayoutId id="2147484715" r:id="rId10"/>
    <p:sldLayoutId id="2147484716" r:id="rId11"/>
    <p:sldLayoutId id="2147484717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250825" y="1196975"/>
            <a:ext cx="8713788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7" name="Rectangle 12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5888"/>
          </a:xfrm>
          <a:prstGeom prst="rect">
            <a:avLst/>
          </a:prstGeom>
          <a:solidFill>
            <a:srgbClr val="336699">
              <a:alpha val="6313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28" name="Rectangle 102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04813"/>
            <a:ext cx="86598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Line 1028"/>
          <p:cNvSpPr>
            <a:spLocks noChangeShapeType="1"/>
          </p:cNvSpPr>
          <p:nvPr/>
        </p:nvSpPr>
        <p:spPr bwMode="auto">
          <a:xfrm>
            <a:off x="25400" y="141288"/>
            <a:ext cx="0" cy="6192837"/>
          </a:xfrm>
          <a:prstGeom prst="line">
            <a:avLst/>
          </a:prstGeom>
          <a:noFill/>
          <a:ln w="25400">
            <a:solidFill>
              <a:srgbClr val="336699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kumimoji="1" lang="zh-CN" altLang="en-US" b="1" smtClean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pSp>
        <p:nvGrpSpPr>
          <p:cNvPr id="1030" name="Group 1106"/>
          <p:cNvGrpSpPr>
            <a:grpSpLocks/>
          </p:cNvGrpSpPr>
          <p:nvPr/>
        </p:nvGrpSpPr>
        <p:grpSpPr bwMode="auto">
          <a:xfrm>
            <a:off x="-12700" y="6334125"/>
            <a:ext cx="9156700" cy="525463"/>
            <a:chOff x="-8" y="3990"/>
            <a:chExt cx="5768" cy="331"/>
          </a:xfrm>
        </p:grpSpPr>
        <p:sp>
          <p:nvSpPr>
            <p:cNvPr id="1038" name="Rectangle 1095">
              <a:extLst>
                <a:ext uri="{FF2B5EF4-FFF2-40B4-BE49-F238E27FC236}"/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6" y="4020"/>
              <a:ext cx="1270" cy="300"/>
            </a:xfrm>
            <a:prstGeom prst="rect">
              <a:avLst/>
            </a:prstGeom>
            <a:solidFill>
              <a:srgbClr val="0953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39" name="Line 1085"/>
            <p:cNvSpPr>
              <a:spLocks noChangeShapeType="1"/>
            </p:cNvSpPr>
            <p:nvPr userDrawn="1"/>
          </p:nvSpPr>
          <p:spPr bwMode="auto">
            <a:xfrm flipH="1" flipV="1">
              <a:off x="2426" y="4020"/>
              <a:ext cx="499" cy="300"/>
            </a:xfrm>
            <a:prstGeom prst="line">
              <a:avLst/>
            </a:prstGeom>
            <a:noFill/>
            <a:ln w="12700">
              <a:solidFill>
                <a:srgbClr val="0953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040" name="Line 1086"/>
            <p:cNvSpPr>
              <a:spLocks noChangeShapeType="1"/>
            </p:cNvSpPr>
            <p:nvPr userDrawn="1"/>
          </p:nvSpPr>
          <p:spPr bwMode="auto">
            <a:xfrm flipH="1">
              <a:off x="0" y="4020"/>
              <a:ext cx="2426" cy="0"/>
            </a:xfrm>
            <a:prstGeom prst="line">
              <a:avLst/>
            </a:prstGeom>
            <a:noFill/>
            <a:ln w="19050">
              <a:solidFill>
                <a:srgbClr val="0953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041" name="Line 1090"/>
            <p:cNvSpPr>
              <a:spLocks noChangeShapeType="1"/>
            </p:cNvSpPr>
            <p:nvPr userDrawn="1"/>
          </p:nvSpPr>
          <p:spPr bwMode="auto">
            <a:xfrm>
              <a:off x="-8" y="3990"/>
              <a:ext cx="2434" cy="0"/>
            </a:xfrm>
            <a:prstGeom prst="line">
              <a:avLst/>
            </a:prstGeom>
            <a:noFill/>
            <a:ln w="25400">
              <a:solidFill>
                <a:srgbClr val="0953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grpSp>
          <p:nvGrpSpPr>
            <p:cNvPr id="1042" name="Group 1105"/>
            <p:cNvGrpSpPr>
              <a:grpSpLocks/>
            </p:cNvGrpSpPr>
            <p:nvPr userDrawn="1"/>
          </p:nvGrpSpPr>
          <p:grpSpPr bwMode="auto">
            <a:xfrm>
              <a:off x="2562" y="4065"/>
              <a:ext cx="3198" cy="256"/>
              <a:chOff x="2562" y="4065"/>
              <a:chExt cx="3198" cy="256"/>
            </a:xfrm>
          </p:grpSpPr>
          <p:sp>
            <p:nvSpPr>
              <p:cNvPr id="1047" name="AutoShape 104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2576" y="4081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" name="AutoShape 1046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2776" y="4201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095391">
                  <a:alpha val="54117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" name="AutoShape 1050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3197" y="4080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" name="AutoShape 1051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3397" y="4200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095391">
                  <a:alpha val="54117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1" name="AutoShape 1052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3820" y="4081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2" name="AutoShape 1053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4020" y="4201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095391">
                  <a:alpha val="54117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3" name="AutoShape 105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4441" y="4080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4" name="AutoShape 1055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 userDrawn="1"/>
            </p:nvSpPr>
            <p:spPr bwMode="auto">
              <a:xfrm flipH="1">
                <a:off x="4641" y="4200"/>
                <a:ext cx="795" cy="120"/>
              </a:xfrm>
              <a:prstGeom prst="parallelogram">
                <a:avLst>
                  <a:gd name="adj" fmla="val 165625"/>
                </a:avLst>
              </a:prstGeom>
              <a:solidFill>
                <a:srgbClr val="095391">
                  <a:alpha val="54117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algn="ctr">
                    <a:solidFill>
                      <a:schemeClr val="tx1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55" name="Group 1104"/>
              <p:cNvGrpSpPr>
                <a:grpSpLocks/>
              </p:cNvGrpSpPr>
              <p:nvPr userDrawn="1"/>
            </p:nvGrpSpPr>
            <p:grpSpPr bwMode="auto">
              <a:xfrm>
                <a:off x="5052" y="4076"/>
                <a:ext cx="708" cy="244"/>
                <a:chOff x="5052" y="4076"/>
                <a:chExt cx="708" cy="244"/>
              </a:xfrm>
            </p:grpSpPr>
            <p:grpSp>
              <p:nvGrpSpPr>
                <p:cNvPr id="1057" name="Group 1061"/>
                <p:cNvGrpSpPr>
                  <a:grpSpLocks/>
                </p:cNvGrpSpPr>
                <p:nvPr userDrawn="1"/>
              </p:nvGrpSpPr>
              <p:grpSpPr bwMode="auto">
                <a:xfrm>
                  <a:off x="5052" y="4076"/>
                  <a:ext cx="708" cy="125"/>
                  <a:chOff x="4022" y="3521"/>
                  <a:chExt cx="740" cy="136"/>
                </a:xfrm>
              </p:grpSpPr>
              <p:sp>
                <p:nvSpPr>
                  <p:cNvPr id="1061" name="Rectangle 1057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241" y="3521"/>
                    <a:ext cx="521" cy="136"/>
                  </a:xfrm>
                  <a:prstGeom prst="rect">
                    <a:avLst/>
                  </a:prstGeom>
                  <a:solidFill>
                    <a:srgbClr val="99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254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62" name="AutoShape 1059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 flipH="1" flipV="1">
                    <a:off x="4022" y="3521"/>
                    <a:ext cx="227" cy="136"/>
                  </a:xfrm>
                  <a:prstGeom prst="rtTriangle">
                    <a:avLst/>
                  </a:prstGeom>
                  <a:solidFill>
                    <a:srgbClr val="99CC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254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058" name="Group 1103"/>
                <p:cNvGrpSpPr>
                  <a:grpSpLocks/>
                </p:cNvGrpSpPr>
                <p:nvPr userDrawn="1"/>
              </p:nvGrpSpPr>
              <p:grpSpPr bwMode="auto">
                <a:xfrm>
                  <a:off x="5268" y="4195"/>
                  <a:ext cx="492" cy="125"/>
                  <a:chOff x="5268" y="4195"/>
                  <a:chExt cx="492" cy="125"/>
                </a:xfrm>
              </p:grpSpPr>
              <p:sp>
                <p:nvSpPr>
                  <p:cNvPr id="1059" name="Rectangle 1063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449" y="4195"/>
                    <a:ext cx="311" cy="125"/>
                  </a:xfrm>
                  <a:prstGeom prst="rect">
                    <a:avLst/>
                  </a:prstGeom>
                  <a:solidFill>
                    <a:srgbClr val="095391">
                      <a:alpha val="54117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254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60" name="AutoShape 1066">
                    <a:extLst>
                      <a:ext uri="{FF2B5EF4-FFF2-40B4-BE49-F238E27FC236}"/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 flipH="1" flipV="1">
                    <a:off x="5268" y="4195"/>
                    <a:ext cx="181" cy="117"/>
                  </a:xfrm>
                  <a:prstGeom prst="rtTriangle">
                    <a:avLst/>
                  </a:prstGeom>
                  <a:solidFill>
                    <a:srgbClr val="095391">
                      <a:alpha val="54117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254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楷体_GB2312" pitchFamily="49" charset="-122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1056" name="Line 1092"/>
              <p:cNvSpPr>
                <a:spLocks noChangeShapeType="1"/>
              </p:cNvSpPr>
              <p:nvPr userDrawn="1"/>
            </p:nvSpPr>
            <p:spPr bwMode="auto">
              <a:xfrm>
                <a:off x="2562" y="4065"/>
                <a:ext cx="3198" cy="0"/>
              </a:xfrm>
              <a:prstGeom prst="line">
                <a:avLst/>
              </a:prstGeom>
              <a:noFill/>
              <a:ln w="25400">
                <a:solidFill>
                  <a:srgbClr val="09539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kumimoji="1" lang="zh-CN" altLang="en-US" b="1" smtClean="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1043" name="Text Box 1094">
              <a:extLst>
                <a:ext uri="{FF2B5EF4-FFF2-40B4-BE49-F238E27FC236}"/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316" y="4076"/>
              <a:ext cx="1179" cy="231"/>
            </a:xfrm>
            <a:prstGeom prst="rect">
              <a:avLst/>
            </a:prstGeom>
            <a:solidFill>
              <a:srgbClr val="0953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1800">
                  <a:solidFill>
                    <a:srgbClr val="FFFFFF"/>
                  </a:solidFill>
                  <a:ea typeface="宋体" pitchFamily="2" charset="-122"/>
                </a:rPr>
                <a:t>计算机组成原理</a:t>
              </a:r>
            </a:p>
          </p:txBody>
        </p:sp>
        <p:graphicFrame>
          <p:nvGraphicFramePr>
            <p:cNvPr id="1044" name="Object 11"/>
            <p:cNvGraphicFramePr>
              <a:graphicFrameLocks noChangeAspect="1"/>
            </p:cNvGraphicFramePr>
            <p:nvPr/>
          </p:nvGraphicFramePr>
          <p:xfrm>
            <a:off x="0" y="4038"/>
            <a:ext cx="1134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1" name="位图图像" r:id="rId18" imgW="1704762" imgH="476316" progId="Paint.Picture">
                    <p:embed/>
                  </p:oleObj>
                </mc:Choice>
                <mc:Fallback>
                  <p:oleObj name="位图图像" r:id="rId18" imgW="1704762" imgH="476316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4038"/>
                          <a:ext cx="1134" cy="282"/>
                        </a:xfrm>
                        <a:prstGeom prst="rect">
                          <a:avLst/>
                        </a:prstGeom>
                        <a:solidFill>
                          <a:srgbClr val="0033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5" name="AutoShape 1096">
              <a:extLst>
                <a:ext uri="{FF2B5EF4-FFF2-40B4-BE49-F238E27FC236}"/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418" y="4020"/>
              <a:ext cx="499" cy="300"/>
            </a:xfrm>
            <a:prstGeom prst="rtTriangle">
              <a:avLst/>
            </a:prstGeom>
            <a:solidFill>
              <a:srgbClr val="0953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46" name="Line 1098"/>
            <p:cNvSpPr>
              <a:spLocks noChangeShapeType="1"/>
            </p:cNvSpPr>
            <p:nvPr userDrawn="1"/>
          </p:nvSpPr>
          <p:spPr bwMode="auto">
            <a:xfrm>
              <a:off x="2426" y="3990"/>
              <a:ext cx="136" cy="75"/>
            </a:xfrm>
            <a:prstGeom prst="line">
              <a:avLst/>
            </a:prstGeom>
            <a:noFill/>
            <a:ln w="25400">
              <a:solidFill>
                <a:srgbClr val="0953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1" lang="zh-CN" altLang="en-US" b="1" smtClean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sp>
        <p:nvSpPr>
          <p:cNvPr id="1031" name="Line 1101"/>
          <p:cNvSpPr>
            <a:spLocks noChangeShapeType="1"/>
          </p:cNvSpPr>
          <p:nvPr/>
        </p:nvSpPr>
        <p:spPr bwMode="auto">
          <a:xfrm>
            <a:off x="0" y="153988"/>
            <a:ext cx="9144000" cy="0"/>
          </a:xfrm>
          <a:prstGeom prst="line">
            <a:avLst/>
          </a:prstGeom>
          <a:noFill/>
          <a:ln w="25400">
            <a:solidFill>
              <a:srgbClr val="09539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zh-CN" altLang="en-US" b="1" smtClean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32" name="Line 1102"/>
          <p:cNvSpPr>
            <a:spLocks noChangeShapeType="1"/>
          </p:cNvSpPr>
          <p:nvPr/>
        </p:nvSpPr>
        <p:spPr bwMode="auto">
          <a:xfrm>
            <a:off x="9118600" y="128588"/>
            <a:ext cx="0" cy="6337300"/>
          </a:xfrm>
          <a:prstGeom prst="line">
            <a:avLst/>
          </a:prstGeom>
          <a:noFill/>
          <a:ln w="25400">
            <a:solidFill>
              <a:srgbClr val="09539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zh-CN" altLang="en-US" b="1" smtClean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1033" name="Picture 1107" descr="音乐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6515100"/>
            <a:ext cx="28733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108" descr="后退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6526213"/>
            <a:ext cx="287338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09" descr="前进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6529388"/>
            <a:ext cx="284163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110" descr="返回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8" y="6527800"/>
            <a:ext cx="2873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111" descr="停止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475" y="653891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87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0" r:id="rId1"/>
    <p:sldLayoutId id="2147484721" r:id="rId2"/>
    <p:sldLayoutId id="2147484722" r:id="rId3"/>
    <p:sldLayoutId id="2147484723" r:id="rId4"/>
    <p:sldLayoutId id="2147484724" r:id="rId5"/>
    <p:sldLayoutId id="2147484725" r:id="rId6"/>
    <p:sldLayoutId id="2147484726" r:id="rId7"/>
    <p:sldLayoutId id="2147484727" r:id="rId8"/>
    <p:sldLayoutId id="2147484728" r:id="rId9"/>
    <p:sldLayoutId id="2147484729" r:id="rId10"/>
    <p:sldLayoutId id="2147484730" r:id="rId11"/>
    <p:sldLayoutId id="2147484731" r:id="rId12"/>
    <p:sldLayoutId id="2147484732" r:id="rId13"/>
    <p:sldLayoutId id="2147484733" r:id="rId14"/>
    <p:sldLayoutId id="2147484734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32697"/>
          </a:solidFill>
          <a:latin typeface="Arial" charset="0"/>
          <a:ea typeface="新宋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32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260350"/>
          </a:xfrm>
          <a:prstGeom prst="rect">
            <a:avLst/>
          </a:prstGeom>
          <a:gradFill rotWithShape="1">
            <a:gsLst>
              <a:gs pos="0">
                <a:srgbClr val="33CCFF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195" name="Rectangle 3"/>
          <p:cNvSpPr>
            <a:spLocks noChangeArrowheads="1"/>
          </p:cNvSpPr>
          <p:nvPr userDrawn="1"/>
        </p:nvSpPr>
        <p:spPr bwMode="auto">
          <a:xfrm>
            <a:off x="0" y="6524625"/>
            <a:ext cx="9144000" cy="333375"/>
          </a:xfrm>
          <a:prstGeom prst="rect">
            <a:avLst/>
          </a:prstGeom>
          <a:solidFill>
            <a:srgbClr val="122D6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1400">
              <a:solidFill>
                <a:srgbClr val="FFFFFF"/>
              </a:solidFill>
              <a:latin typeface="Arial Black" pitchFamily="34" charset="0"/>
              <a:ea typeface="宋体" pitchFamily="2" charset="-122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2007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 b="1">
                <a:solidFill>
                  <a:srgbClr val="114FFB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r>
              <a:rPr lang="en-US" altLang="zh-CN" smtClean="0">
                <a:ea typeface="宋体" pitchFamily="2" charset="-122"/>
              </a:rPr>
              <a:t>1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Slide Title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95400"/>
            <a:ext cx="762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Body Text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199" name="Line 7"/>
          <p:cNvSpPr>
            <a:spLocks noChangeShapeType="1"/>
          </p:cNvSpPr>
          <p:nvPr userDrawn="1"/>
        </p:nvSpPr>
        <p:spPr bwMode="auto">
          <a:xfrm>
            <a:off x="693738" y="10668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77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6" r:id="rId1"/>
    <p:sldLayoutId id="2147484737" r:id="rId2"/>
    <p:sldLayoutId id="2147484738" r:id="rId3"/>
    <p:sldLayoutId id="2147484739" r:id="rId4"/>
    <p:sldLayoutId id="2147484740" r:id="rId5"/>
    <p:sldLayoutId id="2147484741" r:id="rId6"/>
    <p:sldLayoutId id="2147484742" r:id="rId7"/>
    <p:sldLayoutId id="2147484743" r:id="rId8"/>
    <p:sldLayoutId id="2147484744" r:id="rId9"/>
    <p:sldLayoutId id="2147484745" r:id="rId10"/>
    <p:sldLayoutId id="2147484746" r:id="rId11"/>
    <p:sldLayoutId id="2147484747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260350"/>
          </a:xfrm>
          <a:prstGeom prst="rect">
            <a:avLst/>
          </a:prstGeom>
          <a:gradFill rotWithShape="1">
            <a:gsLst>
              <a:gs pos="0">
                <a:srgbClr val="33CCFF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195" name="Rectangle 3"/>
          <p:cNvSpPr>
            <a:spLocks noChangeArrowheads="1"/>
          </p:cNvSpPr>
          <p:nvPr userDrawn="1"/>
        </p:nvSpPr>
        <p:spPr bwMode="auto">
          <a:xfrm>
            <a:off x="0" y="6524625"/>
            <a:ext cx="9144000" cy="333375"/>
          </a:xfrm>
          <a:prstGeom prst="rect">
            <a:avLst/>
          </a:prstGeom>
          <a:solidFill>
            <a:srgbClr val="122D6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1400">
              <a:solidFill>
                <a:srgbClr val="FFFFFF"/>
              </a:solidFill>
              <a:latin typeface="Arial Black" pitchFamily="34" charset="0"/>
              <a:ea typeface="宋体" pitchFamily="2" charset="-122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3575" y="62007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 b="1">
                <a:solidFill>
                  <a:srgbClr val="114FFB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r>
              <a:rPr lang="en-US" altLang="zh-CN" smtClean="0">
                <a:ea typeface="宋体" pitchFamily="2" charset="-122"/>
              </a:rPr>
              <a:t>1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Slide Title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95400"/>
            <a:ext cx="7620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Body Text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199" name="Line 7"/>
          <p:cNvSpPr>
            <a:spLocks noChangeShapeType="1"/>
          </p:cNvSpPr>
          <p:nvPr userDrawn="1"/>
        </p:nvSpPr>
        <p:spPr bwMode="auto">
          <a:xfrm>
            <a:off x="693738" y="10668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53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260350"/>
          </a:xfrm>
          <a:prstGeom prst="rect">
            <a:avLst/>
          </a:prstGeom>
          <a:gradFill rotWithShape="1">
            <a:gsLst>
              <a:gs pos="0">
                <a:srgbClr val="33CC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195" name="Rectangle 3"/>
          <p:cNvSpPr>
            <a:spLocks noChangeArrowheads="1"/>
          </p:cNvSpPr>
          <p:nvPr userDrawn="1"/>
        </p:nvSpPr>
        <p:spPr bwMode="auto">
          <a:xfrm>
            <a:off x="0" y="6524625"/>
            <a:ext cx="9144000" cy="333375"/>
          </a:xfrm>
          <a:prstGeom prst="rect">
            <a:avLst/>
          </a:prstGeom>
          <a:solidFill>
            <a:srgbClr val="122D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sz="1400">
              <a:solidFill>
                <a:srgbClr val="FFFFFF"/>
              </a:solidFill>
              <a:latin typeface="Arial Black" pitchFamily="34" charset="0"/>
              <a:ea typeface="宋体" pitchFamily="2" charset="-122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04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2400" b="1" baseline="0">
                <a:solidFill>
                  <a:srgbClr val="FFFF00"/>
                </a:solidFill>
                <a:latin typeface="Helvetica" pitchFamily="34" charset="0"/>
              </a:defRPr>
            </a:lvl1pPr>
          </a:lstStyle>
          <a:p>
            <a:endParaRPr lang="en-US" altLang="zh-CN" dirty="0">
              <a:ea typeface="宋体" pitchFamily="2" charset="-122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6739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Slide Title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95400"/>
            <a:ext cx="7620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Body Text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199" name="Line 7"/>
          <p:cNvSpPr>
            <a:spLocks noChangeShapeType="1"/>
          </p:cNvSpPr>
          <p:nvPr userDrawn="1"/>
        </p:nvSpPr>
        <p:spPr bwMode="auto">
          <a:xfrm>
            <a:off x="693738" y="10668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33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63" r:id="rId2"/>
    <p:sldLayoutId id="2147484764" r:id="rId3"/>
    <p:sldLayoutId id="2147484765" r:id="rId4"/>
    <p:sldLayoutId id="2147484766" r:id="rId5"/>
    <p:sldLayoutId id="2147484767" r:id="rId6"/>
    <p:sldLayoutId id="2147484768" r:id="rId7"/>
    <p:sldLayoutId id="2147484769" r:id="rId8"/>
    <p:sldLayoutId id="2147484770" r:id="rId9"/>
    <p:sldLayoutId id="2147484771" r:id="rId10"/>
    <p:sldLayoutId id="2147484772" r:id="rId11"/>
    <p:sldLayoutId id="2147484773" r:id="rId12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260350"/>
          </a:xfrm>
          <a:prstGeom prst="rect">
            <a:avLst/>
          </a:prstGeom>
          <a:gradFill rotWithShape="1">
            <a:gsLst>
              <a:gs pos="0">
                <a:srgbClr val="33CC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195" name="Rectangle 3"/>
          <p:cNvSpPr>
            <a:spLocks noChangeArrowheads="1"/>
          </p:cNvSpPr>
          <p:nvPr userDrawn="1"/>
        </p:nvSpPr>
        <p:spPr bwMode="auto">
          <a:xfrm>
            <a:off x="0" y="6524625"/>
            <a:ext cx="9144000" cy="333375"/>
          </a:xfrm>
          <a:prstGeom prst="rect">
            <a:avLst/>
          </a:prstGeom>
          <a:solidFill>
            <a:srgbClr val="122D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sz="1400">
              <a:solidFill>
                <a:srgbClr val="FFFFFF"/>
              </a:solidFill>
              <a:latin typeface="Arial Black" pitchFamily="34" charset="0"/>
              <a:ea typeface="宋体" pitchFamily="2" charset="-122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04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2400" b="1" baseline="0">
                <a:solidFill>
                  <a:srgbClr val="FFFF00"/>
                </a:solidFill>
                <a:latin typeface="Helvetica" pitchFamily="34" charset="0"/>
              </a:defRPr>
            </a:lvl1pPr>
          </a:lstStyle>
          <a:p>
            <a:endParaRPr lang="en-US" altLang="zh-CN" dirty="0">
              <a:ea typeface="宋体" pitchFamily="2" charset="-122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6739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Slide Title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95400"/>
            <a:ext cx="7620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Body Text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8199" name="Line 7"/>
          <p:cNvSpPr>
            <a:spLocks noChangeShapeType="1"/>
          </p:cNvSpPr>
          <p:nvPr userDrawn="1"/>
        </p:nvSpPr>
        <p:spPr bwMode="auto">
          <a:xfrm>
            <a:off x="693738" y="10668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6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177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5" r:id="rId1"/>
    <p:sldLayoutId id="2147484776" r:id="rId2"/>
    <p:sldLayoutId id="2147484777" r:id="rId3"/>
    <p:sldLayoutId id="2147484778" r:id="rId4"/>
    <p:sldLayoutId id="2147484779" r:id="rId5"/>
    <p:sldLayoutId id="2147484780" r:id="rId6"/>
    <p:sldLayoutId id="2147484781" r:id="rId7"/>
    <p:sldLayoutId id="2147484782" r:id="rId8"/>
    <p:sldLayoutId id="2147484783" r:id="rId9"/>
    <p:sldLayoutId id="2147484784" r:id="rId10"/>
    <p:sldLayoutId id="2147484785" r:id="rId11"/>
    <p:sldLayoutId id="2147484786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黑体" pitchFamily="2" charset="-122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mhl@dlut.edu.c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04748"/>
            <a:ext cx="7673975" cy="609600"/>
          </a:xfrm>
        </p:spPr>
        <p:txBody>
          <a:bodyPr/>
          <a:lstStyle/>
          <a:p>
            <a:pPr lvl="0"/>
            <a:r>
              <a:rPr lang="zh-CN" altLang="en-US" dirty="0" smtClean="0">
                <a:solidFill>
                  <a:srgbClr val="C00000"/>
                </a:solidFill>
              </a:rPr>
              <a:t>单片机原理与应用设计课程概况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412832"/>
            <a:ext cx="8928744" cy="4724400"/>
          </a:xfrm>
        </p:spPr>
        <p:txBody>
          <a:bodyPr/>
          <a:lstStyle/>
          <a:p>
            <a:pPr lvl="0"/>
            <a:r>
              <a:rPr lang="zh-CN" altLang="en-US" dirty="0" smtClean="0"/>
              <a:t>主讲：</a:t>
            </a:r>
            <a:r>
              <a:rPr lang="zh-CN" altLang="en-US" dirty="0" smtClean="0">
                <a:solidFill>
                  <a:schemeClr val="accent2"/>
                </a:solidFill>
              </a:rPr>
              <a:t>马洪连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pPr lvl="0"/>
            <a:r>
              <a:rPr lang="zh-CN" altLang="en-US" dirty="0" smtClean="0"/>
              <a:t>联系方式：</a:t>
            </a:r>
            <a:r>
              <a:rPr lang="en-US" altLang="zh-CN" dirty="0" smtClean="0">
                <a:hlinkClick r:id="rId2"/>
              </a:rPr>
              <a:t> </a:t>
            </a:r>
            <a:r>
              <a:rPr lang="en-US" altLang="zh-CN" dirty="0" smtClean="0"/>
              <a:t>mhl@dlut.edu.cn</a:t>
            </a:r>
          </a:p>
          <a:p>
            <a:pPr lvl="0"/>
            <a:r>
              <a:rPr lang="zh-CN" altLang="en-US" dirty="0" smtClean="0"/>
              <a:t>教学楼</a:t>
            </a:r>
            <a:r>
              <a:rPr lang="en-US" altLang="zh-CN" dirty="0" smtClean="0"/>
              <a:t>C</a:t>
            </a:r>
            <a:r>
              <a:rPr lang="zh-CN" altLang="en-US" dirty="0" smtClean="0"/>
              <a:t>区：</a:t>
            </a:r>
            <a:r>
              <a:rPr lang="en-US" altLang="zh-CN" dirty="0" smtClean="0"/>
              <a:t>401</a:t>
            </a:r>
            <a:r>
              <a:rPr lang="zh-CN" altLang="en-US" dirty="0" smtClean="0"/>
              <a:t>房间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课程属性：</a:t>
            </a:r>
            <a:r>
              <a:rPr lang="zh-CN" altLang="en-US" dirty="0" smtClean="0">
                <a:solidFill>
                  <a:schemeClr val="accent2"/>
                </a:solidFill>
              </a:rPr>
              <a:t>必修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pPr lvl="0"/>
            <a:r>
              <a:rPr lang="zh-CN" altLang="en-US" dirty="0" smtClean="0"/>
              <a:t>课程</a:t>
            </a:r>
            <a:r>
              <a:rPr lang="zh-CN" altLang="zh-CN" dirty="0" smtClean="0"/>
              <a:t>学分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chemeClr val="accent2"/>
                </a:solidFill>
              </a:rPr>
              <a:t>2</a:t>
            </a:r>
            <a:r>
              <a:rPr lang="zh-CN" altLang="en-US" dirty="0" smtClean="0">
                <a:solidFill>
                  <a:schemeClr val="accent2"/>
                </a:solidFill>
              </a:rPr>
              <a:t>学分</a:t>
            </a:r>
            <a:r>
              <a:rPr lang="zh-CN" altLang="en-US" dirty="0" smtClean="0"/>
              <a:t>，   </a:t>
            </a:r>
            <a:r>
              <a:rPr lang="zh-CN" altLang="zh-CN" dirty="0" smtClean="0"/>
              <a:t>理论教学</a:t>
            </a:r>
            <a:r>
              <a:rPr lang="en-US" altLang="zh-CN" dirty="0" smtClean="0"/>
              <a:t>16</a:t>
            </a:r>
            <a:r>
              <a:rPr lang="zh-CN" altLang="en-US" dirty="0" smtClean="0"/>
              <a:t>学时，</a:t>
            </a:r>
            <a:r>
              <a:rPr lang="en-US" altLang="zh-CN" dirty="0" smtClean="0"/>
              <a:t>            </a:t>
            </a:r>
          </a:p>
          <a:p>
            <a:pPr lvl="0"/>
            <a:r>
              <a:rPr lang="en-US" altLang="zh-CN" dirty="0" smtClean="0"/>
              <a:t>                                     </a:t>
            </a:r>
            <a:r>
              <a:rPr lang="zh-CN" altLang="zh-CN" dirty="0" smtClean="0"/>
              <a:t>实验教学</a:t>
            </a:r>
            <a:r>
              <a:rPr lang="en-US" altLang="zh-CN" dirty="0" smtClean="0"/>
              <a:t>24</a:t>
            </a:r>
            <a:r>
              <a:rPr lang="zh-CN" altLang="en-US" dirty="0" smtClean="0"/>
              <a:t>学时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教材：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单片机原理与应用</a:t>
            </a:r>
            <a:r>
              <a:rPr lang="zh-CN" altLang="en-US" dirty="0" smtClean="0"/>
              <a:t>设计</a:t>
            </a:r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版</a:t>
            </a:r>
            <a:r>
              <a:rPr lang="en-US" altLang="zh-CN" dirty="0" smtClean="0"/>
              <a:t>》</a:t>
            </a:r>
            <a:endParaRPr lang="en-US" altLang="zh-CN" dirty="0" smtClean="0"/>
          </a:p>
          <a:p>
            <a:pPr lvl="0"/>
            <a:r>
              <a:rPr lang="en-US" altLang="zh-CN" dirty="0" smtClean="0"/>
              <a:t>       </a:t>
            </a:r>
            <a:r>
              <a:rPr lang="zh-CN" altLang="en-US" dirty="0" smtClean="0"/>
              <a:t>张毅刚著，电子工业出版社</a:t>
            </a:r>
            <a:r>
              <a:rPr lang="en-US" altLang="zh-CN" dirty="0" smtClean="0"/>
              <a:t>. </a:t>
            </a:r>
            <a:r>
              <a:rPr lang="en-US" altLang="zh-CN" dirty="0" smtClean="0"/>
              <a:t>2020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考核</a:t>
            </a:r>
            <a:r>
              <a:rPr lang="zh-CN" altLang="en-US" dirty="0" smtClean="0"/>
              <a:t>方式：</a:t>
            </a:r>
            <a:r>
              <a:rPr lang="zh-CN" altLang="en-US" dirty="0" smtClean="0">
                <a:solidFill>
                  <a:schemeClr val="accent2"/>
                </a:solidFill>
              </a:rPr>
              <a:t>实验成绩 </a:t>
            </a:r>
            <a:r>
              <a:rPr lang="en-US" altLang="zh-CN" dirty="0" smtClean="0">
                <a:solidFill>
                  <a:schemeClr val="accent2"/>
                </a:solidFill>
              </a:rPr>
              <a:t>+ </a:t>
            </a:r>
            <a:r>
              <a:rPr lang="zh-CN" altLang="en-US" dirty="0" smtClean="0">
                <a:solidFill>
                  <a:schemeClr val="accent2"/>
                </a:solidFill>
              </a:rPr>
              <a:t>期末考试 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11C75010-01F7-452E-9FE3-6F4B2A6356AB}" type="slidenum">
              <a:rPr lang="en-US" altLang="zh-CN" smtClean="0"/>
              <a:t>1</a:t>
            </a:fld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88" y="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892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333FF"/>
                </a:solidFill>
              </a:rPr>
              <a:t>AVR</a:t>
            </a:r>
            <a:r>
              <a:rPr lang="zh-CN" altLang="en-US" dirty="0">
                <a:solidFill>
                  <a:srgbClr val="3333FF"/>
                </a:solidFill>
              </a:rPr>
              <a:t>系列单片机的</a:t>
            </a:r>
            <a:r>
              <a:rPr lang="zh-CN" altLang="en-US" dirty="0" smtClean="0">
                <a:solidFill>
                  <a:srgbClr val="3333FF"/>
                </a:solidFill>
              </a:rPr>
              <a:t>选型：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AVR</a:t>
            </a:r>
            <a:r>
              <a:rPr lang="zh-CN" altLang="en-US" dirty="0"/>
              <a:t>单片机系列齐全</a:t>
            </a:r>
            <a:r>
              <a:rPr lang="en-US" altLang="zh-CN" dirty="0"/>
              <a:t>,</a:t>
            </a:r>
            <a:r>
              <a:rPr lang="zh-CN" altLang="en-US" dirty="0"/>
              <a:t>可适用于各种不同场合的要求。</a:t>
            </a:r>
          </a:p>
          <a:p>
            <a:r>
              <a:rPr lang="en-US" altLang="zh-CN" dirty="0"/>
              <a:t>AVR</a:t>
            </a:r>
            <a:r>
              <a:rPr lang="zh-CN" altLang="en-US" dirty="0"/>
              <a:t>单片机有</a:t>
            </a:r>
            <a:r>
              <a:rPr lang="en-US" altLang="zh-CN" dirty="0"/>
              <a:t>3</a:t>
            </a:r>
            <a:r>
              <a:rPr lang="zh-CN" altLang="en-US" dirty="0"/>
              <a:t>个档次：</a:t>
            </a:r>
          </a:p>
          <a:p>
            <a:endParaRPr lang="zh-CN" altLang="en-US" dirty="0"/>
          </a:p>
          <a:p>
            <a:r>
              <a:rPr lang="zh-CN" altLang="en-US" dirty="0">
                <a:solidFill>
                  <a:srgbClr val="3333FF"/>
                </a:solidFill>
              </a:rPr>
              <a:t>低档</a:t>
            </a:r>
            <a:r>
              <a:rPr lang="en-US" altLang="zh-CN" dirty="0">
                <a:solidFill>
                  <a:srgbClr val="3333FF"/>
                </a:solidFill>
              </a:rPr>
              <a:t>Tiny</a:t>
            </a:r>
            <a:r>
              <a:rPr lang="zh-CN" altLang="en-US" dirty="0">
                <a:solidFill>
                  <a:srgbClr val="3333FF"/>
                </a:solidFill>
              </a:rPr>
              <a:t>系列</a:t>
            </a:r>
            <a:r>
              <a:rPr lang="zh-CN" altLang="en-US" dirty="0"/>
              <a:t>：主要有</a:t>
            </a:r>
            <a:r>
              <a:rPr lang="en-US" altLang="zh-CN" dirty="0"/>
              <a:t>Tiny11/12/13/15/26/28</a:t>
            </a:r>
            <a:r>
              <a:rPr lang="zh-CN" altLang="en-US" dirty="0"/>
              <a:t>等；</a:t>
            </a:r>
          </a:p>
          <a:p>
            <a:r>
              <a:rPr lang="zh-CN" altLang="en-US" dirty="0">
                <a:solidFill>
                  <a:srgbClr val="3333FF"/>
                </a:solidFill>
              </a:rPr>
              <a:t>中档</a:t>
            </a:r>
            <a:r>
              <a:rPr lang="en-US" altLang="zh-CN" dirty="0">
                <a:solidFill>
                  <a:srgbClr val="3333FF"/>
                </a:solidFill>
              </a:rPr>
              <a:t>AT90S</a:t>
            </a:r>
            <a:r>
              <a:rPr lang="zh-CN" altLang="en-US" dirty="0">
                <a:solidFill>
                  <a:srgbClr val="3333FF"/>
                </a:solidFill>
              </a:rPr>
              <a:t>系列</a:t>
            </a:r>
            <a:r>
              <a:rPr lang="zh-CN" altLang="en-US" dirty="0"/>
              <a:t>：主要有</a:t>
            </a:r>
            <a:r>
              <a:rPr lang="en-US" altLang="zh-CN" dirty="0"/>
              <a:t>AT90S1200/2313/8515/8535</a:t>
            </a:r>
            <a:r>
              <a:rPr lang="zh-CN" altLang="en-US" dirty="0"/>
              <a:t>等；</a:t>
            </a:r>
            <a:r>
              <a:rPr lang="en-US" altLang="zh-CN" dirty="0"/>
              <a:t>(</a:t>
            </a:r>
            <a:r>
              <a:rPr lang="zh-CN" altLang="en-US" dirty="0"/>
              <a:t>正在淘汰或转型到</a:t>
            </a:r>
            <a:r>
              <a:rPr lang="en-US" altLang="zh-CN" dirty="0"/>
              <a:t>Mega</a:t>
            </a:r>
            <a:r>
              <a:rPr lang="zh-CN" altLang="en-US" dirty="0"/>
              <a:t>中</a:t>
            </a:r>
            <a:r>
              <a:rPr lang="en-US" altLang="zh-CN" dirty="0"/>
              <a:t>)</a:t>
            </a:r>
          </a:p>
          <a:p>
            <a:r>
              <a:rPr lang="zh-CN" altLang="en-US" dirty="0">
                <a:solidFill>
                  <a:srgbClr val="3333FF"/>
                </a:solidFill>
              </a:rPr>
              <a:t>高档</a:t>
            </a:r>
            <a:r>
              <a:rPr lang="en-US" altLang="zh-CN" dirty="0" err="1" smtClean="0">
                <a:solidFill>
                  <a:srgbClr val="3333FF"/>
                </a:solidFill>
              </a:rPr>
              <a:t>Atmega</a:t>
            </a:r>
            <a:r>
              <a:rPr lang="zh-CN" altLang="en-US" dirty="0" smtClean="0">
                <a:solidFill>
                  <a:srgbClr val="3333FF"/>
                </a:solidFill>
              </a:rPr>
              <a:t>系列</a:t>
            </a:r>
            <a:r>
              <a:rPr lang="zh-CN" altLang="en-US" dirty="0" smtClean="0"/>
              <a:t>：</a:t>
            </a:r>
            <a:r>
              <a:rPr lang="zh-CN" altLang="en-US" dirty="0"/>
              <a:t>主要有</a:t>
            </a:r>
            <a:r>
              <a:rPr lang="en-US" altLang="zh-CN" dirty="0"/>
              <a:t>ATmega8/16/32/64/128</a:t>
            </a:r>
            <a:r>
              <a:rPr lang="zh-CN" altLang="en-US" dirty="0"/>
              <a:t>（存储容量为</a:t>
            </a:r>
            <a:r>
              <a:rPr lang="en-US" altLang="zh-CN" dirty="0"/>
              <a:t>8/16/32/64/128KB</a:t>
            </a:r>
            <a:r>
              <a:rPr lang="zh-CN" altLang="en-US" dirty="0"/>
              <a:t>）以及</a:t>
            </a:r>
            <a:r>
              <a:rPr lang="en-US" altLang="zh-CN" dirty="0"/>
              <a:t>ATmega8515/8535</a:t>
            </a:r>
            <a:r>
              <a:rPr lang="zh-CN" altLang="en-US" dirty="0"/>
              <a:t>等。</a:t>
            </a:r>
          </a:p>
          <a:p>
            <a:r>
              <a:rPr lang="en-US" altLang="zh-CN" dirty="0"/>
              <a:t>AVR</a:t>
            </a:r>
            <a:r>
              <a:rPr lang="zh-CN" altLang="en-US" dirty="0"/>
              <a:t>器件引脚从</a:t>
            </a:r>
            <a:r>
              <a:rPr lang="en-US" altLang="zh-CN" dirty="0"/>
              <a:t>8</a:t>
            </a:r>
            <a:r>
              <a:rPr lang="zh-CN" altLang="en-US" dirty="0"/>
              <a:t>脚到</a:t>
            </a:r>
            <a:r>
              <a:rPr lang="en-US" altLang="zh-CN" dirty="0"/>
              <a:t>64</a:t>
            </a:r>
            <a:r>
              <a:rPr lang="zh-CN" altLang="en-US" dirty="0"/>
              <a:t>脚，还有各种不同封装供选择。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AE549FC-3121-45C5-962E-F506CB6AD3E1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758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 smtClean="0">
                <a:solidFill>
                  <a:srgbClr val="7030A0"/>
                </a:solidFill>
              </a:rPr>
              <a:t>（</a:t>
            </a:r>
            <a:r>
              <a:rPr lang="en-US" altLang="zh-CN" sz="3200" b="1" dirty="0" smtClean="0">
                <a:solidFill>
                  <a:srgbClr val="7030A0"/>
                </a:solidFill>
              </a:rPr>
              <a:t>3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）典型</a:t>
            </a:r>
            <a:r>
              <a:rPr lang="en-US" altLang="zh-CN" sz="3200" b="1" dirty="0" smtClean="0">
                <a:solidFill>
                  <a:srgbClr val="7030A0"/>
                </a:solidFill>
              </a:rPr>
              <a:t>16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位</a:t>
            </a:r>
            <a:r>
              <a:rPr lang="en-US" altLang="zh-CN" sz="3200" b="1" dirty="0" smtClean="0">
                <a:solidFill>
                  <a:srgbClr val="7030A0"/>
                </a:solidFill>
              </a:rPr>
              <a:t>MSP430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系列单片机</a:t>
            </a:r>
            <a:r>
              <a:rPr lang="zh-CN" altLang="en-US" sz="3200" dirty="0" smtClean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altLang="zh-CN" sz="2400" dirty="0" smtClean="0">
                <a:latin typeface="+mn-ea"/>
              </a:rPr>
              <a:t>    </a:t>
            </a:r>
            <a:r>
              <a:rPr lang="en-US" altLang="zh-CN" sz="2400" b="1" dirty="0" smtClean="0">
                <a:latin typeface="+mn-ea"/>
              </a:rPr>
              <a:t>MSP430</a:t>
            </a:r>
            <a:r>
              <a:rPr lang="zh-CN" altLang="en-US" sz="2400" b="1" dirty="0" smtClean="0">
                <a:latin typeface="+mn-ea"/>
              </a:rPr>
              <a:t>系列是由美国</a:t>
            </a:r>
            <a:r>
              <a:rPr lang="en-US" altLang="zh-CN" sz="2400" b="1" dirty="0" smtClean="0">
                <a:latin typeface="+mn-ea"/>
              </a:rPr>
              <a:t>TI</a:t>
            </a:r>
            <a:r>
              <a:rPr lang="zh-CN" altLang="en-US" sz="2400" b="1" dirty="0" smtClean="0">
                <a:latin typeface="+mn-ea"/>
              </a:rPr>
              <a:t>公司制造，片内具备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在线下载调试（</a:t>
            </a:r>
            <a:r>
              <a:rPr lang="en-US" altLang="zh-CN" sz="2400" b="1" dirty="0" smtClean="0">
                <a:solidFill>
                  <a:schemeClr val="accent2"/>
                </a:solidFill>
                <a:latin typeface="+mn-ea"/>
              </a:rPr>
              <a:t>JTAG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）功能。</a:t>
            </a:r>
            <a:r>
              <a:rPr lang="zh-CN" altLang="en-US" sz="2400" b="1" dirty="0" smtClean="0">
                <a:latin typeface="+mn-ea"/>
              </a:rPr>
              <a:t>性能和特点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如下：</a:t>
            </a:r>
          </a:p>
          <a:p>
            <a:pPr marL="0" indent="0"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低电压、超低功耗：</a:t>
            </a:r>
            <a:r>
              <a:rPr lang="zh-CN" altLang="en-US" sz="2400" b="1" dirty="0" smtClean="0">
                <a:latin typeface="+mn-ea"/>
              </a:rPr>
              <a:t>工作电压范围在</a:t>
            </a:r>
            <a:r>
              <a:rPr lang="en-US" altLang="zh-CN" sz="2400" b="1" dirty="0" smtClean="0">
                <a:latin typeface="+mn-ea"/>
              </a:rPr>
              <a:t>1.8V</a:t>
            </a:r>
            <a:r>
              <a:rPr lang="zh-CN" altLang="en-US" sz="2400" b="1" dirty="0" smtClean="0">
                <a:latin typeface="+mn-ea"/>
              </a:rPr>
              <a:t>～</a:t>
            </a:r>
            <a:r>
              <a:rPr lang="en-US" altLang="zh-CN" sz="2400" b="1" dirty="0" smtClean="0">
                <a:latin typeface="+mn-ea"/>
              </a:rPr>
              <a:t>3.6V</a:t>
            </a:r>
            <a:r>
              <a:rPr lang="zh-CN" altLang="en-US" sz="2400" b="1" dirty="0" smtClean="0">
                <a:latin typeface="+mn-ea"/>
              </a:rPr>
              <a:t>，例如，</a:t>
            </a:r>
            <a:r>
              <a:rPr lang="en-US" altLang="zh-CN" sz="2400" b="1" dirty="0" smtClean="0">
                <a:latin typeface="+mn-ea"/>
              </a:rPr>
              <a:t>CPU</a:t>
            </a:r>
            <a:r>
              <a:rPr lang="zh-CN" altLang="en-US" sz="2400" b="1" dirty="0" smtClean="0">
                <a:latin typeface="+mn-ea"/>
              </a:rPr>
              <a:t>工作电压在</a:t>
            </a:r>
            <a:r>
              <a:rPr lang="en-US" altLang="zh-CN" sz="2400" b="1" dirty="0" smtClean="0">
                <a:latin typeface="+mn-ea"/>
              </a:rPr>
              <a:t>2.2V,</a:t>
            </a:r>
            <a:r>
              <a:rPr lang="zh-CN" altLang="en-US" sz="2400" b="1" dirty="0" smtClean="0">
                <a:latin typeface="+mn-ea"/>
              </a:rPr>
              <a:t>频率为</a:t>
            </a:r>
            <a:r>
              <a:rPr lang="en-US" altLang="zh-CN" sz="2400" b="1" dirty="0" smtClean="0">
                <a:latin typeface="+mn-ea"/>
              </a:rPr>
              <a:t>1MHz</a:t>
            </a:r>
            <a:r>
              <a:rPr lang="zh-CN" altLang="en-US" sz="2400" b="1" dirty="0" smtClean="0">
                <a:latin typeface="+mn-ea"/>
              </a:rPr>
              <a:t>的正常工作模式下其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工作电流</a:t>
            </a:r>
            <a:r>
              <a:rPr lang="zh-CN" altLang="en-US" sz="2400" b="1" dirty="0" smtClean="0">
                <a:latin typeface="+mn-ea"/>
              </a:rPr>
              <a:t>为</a:t>
            </a:r>
            <a:r>
              <a:rPr lang="en-US" altLang="zh-CN" sz="2400" b="1" dirty="0" smtClean="0">
                <a:latin typeface="+mn-ea"/>
              </a:rPr>
              <a:t>280μA</a:t>
            </a:r>
            <a:r>
              <a:rPr lang="zh-CN" altLang="en-US" sz="2400" b="1" dirty="0" smtClean="0">
                <a:latin typeface="+mn-ea"/>
              </a:rPr>
              <a:t>；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待机工作模式下</a:t>
            </a:r>
            <a:r>
              <a:rPr lang="zh-CN" altLang="en-US" sz="2400" b="1" dirty="0" smtClean="0">
                <a:latin typeface="+mn-ea"/>
              </a:rPr>
              <a:t>为</a:t>
            </a:r>
            <a:r>
              <a:rPr lang="en-US" altLang="zh-CN" sz="2400" b="1" dirty="0" smtClean="0">
                <a:latin typeface="+mn-ea"/>
              </a:rPr>
              <a:t>1.1μA</a:t>
            </a:r>
            <a:r>
              <a:rPr lang="zh-CN" altLang="en-US" sz="2400" b="1" dirty="0" smtClean="0">
                <a:latin typeface="+mn-ea"/>
              </a:rPr>
              <a:t>；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掉电工作模式</a:t>
            </a:r>
            <a:r>
              <a:rPr lang="en-US" altLang="zh-CN" sz="2400" b="1" dirty="0" smtClean="0">
                <a:latin typeface="+mn-ea"/>
              </a:rPr>
              <a:t>0.1μA</a:t>
            </a:r>
            <a:r>
              <a:rPr lang="zh-CN" altLang="en-US" sz="2400" b="1" dirty="0" smtClean="0">
                <a:latin typeface="+mn-ea"/>
              </a:rPr>
              <a:t>。 </a:t>
            </a:r>
          </a:p>
          <a:p>
            <a:pPr marL="0" indent="0"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强大的处理能力</a:t>
            </a:r>
            <a:r>
              <a:rPr lang="zh-CN" altLang="en-US" sz="2400" b="1" dirty="0" smtClean="0">
                <a:solidFill>
                  <a:schemeClr val="accent2"/>
                </a:solidFill>
                <a:latin typeface="+mn-ea"/>
              </a:rPr>
              <a:t>：</a:t>
            </a:r>
            <a:r>
              <a:rPr lang="en-US" altLang="zh-CN" sz="2400" b="1" dirty="0" smtClean="0">
                <a:latin typeface="+mn-ea"/>
              </a:rPr>
              <a:t>MSP430</a:t>
            </a:r>
            <a:r>
              <a:rPr lang="zh-CN" altLang="en-US" sz="2400" b="1" dirty="0" smtClean="0">
                <a:latin typeface="+mn-ea"/>
              </a:rPr>
              <a:t>系列单片机为</a:t>
            </a:r>
            <a:r>
              <a:rPr lang="en-US" altLang="zh-CN" sz="2400" b="1" dirty="0" smtClean="0">
                <a:latin typeface="+mn-ea"/>
              </a:rPr>
              <a:t>16</a:t>
            </a:r>
            <a:r>
              <a:rPr lang="zh-CN" altLang="en-US" sz="2400" b="1" dirty="0" smtClean="0">
                <a:latin typeface="+mn-ea"/>
              </a:rPr>
              <a:t>位</a:t>
            </a:r>
            <a:r>
              <a:rPr lang="en-US" altLang="zh-CN" sz="2400" b="1" dirty="0" smtClean="0">
                <a:latin typeface="+mn-ea"/>
              </a:rPr>
              <a:t>RISC</a:t>
            </a:r>
            <a:r>
              <a:rPr lang="zh-CN" altLang="en-US" sz="2400" b="1" dirty="0" smtClean="0">
                <a:latin typeface="+mn-ea"/>
              </a:rPr>
              <a:t>结构 </a:t>
            </a:r>
            <a:endParaRPr lang="en-US" altLang="zh-CN" sz="2400" b="1" dirty="0" smtClean="0">
              <a:latin typeface="+mn-ea"/>
            </a:endParaRPr>
          </a:p>
          <a:p>
            <a:pPr marL="0" indent="0"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系统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工作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稳定： 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MSP430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系列器件均为工业级的，运行环境温度为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-40℃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～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+85℃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。</a:t>
            </a:r>
          </a:p>
          <a:p>
            <a:pPr marL="0" indent="0">
              <a:spcBef>
                <a:spcPts val="0"/>
              </a:spcBef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方便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高效的开发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环境：</a:t>
            </a:r>
            <a:r>
              <a:rPr lang="zh-CN" altLang="en-US" sz="2400" b="1" dirty="0" smtClean="0">
                <a:solidFill>
                  <a:srgbClr val="000000"/>
                </a:solidFill>
                <a:latin typeface="+mn-ea"/>
              </a:rPr>
              <a:t>目前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主要应用的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MSP430F43X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系列内部采用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FLASH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型存储器，具有十分方便的开发调试环境。 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基本结构：</a:t>
            </a:r>
            <a:r>
              <a:rPr lang="zh-CN" altLang="en-US" sz="2400" b="1" dirty="0" smtClean="0">
                <a:latin typeface="+mn-ea"/>
              </a:rPr>
              <a:t>看门</a:t>
            </a:r>
            <a:r>
              <a:rPr lang="zh-CN" altLang="en-US" sz="2400" b="1" dirty="0">
                <a:latin typeface="+mn-ea"/>
              </a:rPr>
              <a:t>狗</a:t>
            </a:r>
            <a:r>
              <a:rPr lang="en-US" altLang="zh-CN" sz="2400" b="1" dirty="0">
                <a:latin typeface="+mn-ea"/>
              </a:rPr>
              <a:t>(WDT)</a:t>
            </a:r>
            <a:r>
              <a:rPr lang="zh-CN" altLang="en-US" sz="2400" b="1" dirty="0">
                <a:latin typeface="+mn-ea"/>
              </a:rPr>
              <a:t>、</a:t>
            </a:r>
            <a:r>
              <a:rPr lang="en-US" altLang="zh-CN" sz="2400" b="1" dirty="0">
                <a:latin typeface="+mn-ea"/>
              </a:rPr>
              <a:t>2</a:t>
            </a:r>
            <a:r>
              <a:rPr lang="zh-CN" altLang="en-US" sz="2400" b="1" dirty="0">
                <a:latin typeface="+mn-ea"/>
              </a:rPr>
              <a:t>个</a:t>
            </a:r>
            <a:r>
              <a:rPr lang="zh-CN" altLang="en-US" sz="2400" b="1" dirty="0" smtClean="0">
                <a:latin typeface="+mn-ea"/>
              </a:rPr>
              <a:t>定时器、</a:t>
            </a:r>
            <a:r>
              <a:rPr lang="en-US" altLang="zh-CN" sz="2400" b="1" dirty="0">
                <a:latin typeface="+mn-ea"/>
              </a:rPr>
              <a:t>2</a:t>
            </a:r>
            <a:r>
              <a:rPr lang="zh-CN" altLang="en-US" sz="2400" b="1" dirty="0">
                <a:latin typeface="+mn-ea"/>
              </a:rPr>
              <a:t>个串口</a:t>
            </a:r>
            <a:r>
              <a:rPr lang="en-US" altLang="zh-CN" sz="2400" b="1" dirty="0">
                <a:latin typeface="+mn-ea"/>
              </a:rPr>
              <a:t>(UART0</a:t>
            </a:r>
            <a:r>
              <a:rPr lang="zh-CN" altLang="en-US" sz="2400" b="1" dirty="0">
                <a:latin typeface="+mn-ea"/>
              </a:rPr>
              <a:t>和</a:t>
            </a:r>
            <a:r>
              <a:rPr lang="en-US" altLang="zh-CN" sz="2400" b="1" dirty="0">
                <a:latin typeface="+mn-ea"/>
              </a:rPr>
              <a:t>UART 1)</a:t>
            </a:r>
            <a:r>
              <a:rPr lang="zh-CN" altLang="en-US" sz="2400" b="1" dirty="0">
                <a:latin typeface="+mn-ea"/>
              </a:rPr>
              <a:t>、硬件乘法器、液晶驱动器、</a:t>
            </a:r>
            <a:r>
              <a:rPr lang="en-US" altLang="zh-CN" sz="2400" b="1" dirty="0">
                <a:latin typeface="+mn-ea"/>
              </a:rPr>
              <a:t>1O</a:t>
            </a:r>
            <a:r>
              <a:rPr lang="zh-CN" altLang="en-US" sz="2400" b="1" dirty="0">
                <a:latin typeface="+mn-ea"/>
              </a:rPr>
              <a:t>位</a:t>
            </a:r>
            <a:r>
              <a:rPr lang="en-US" altLang="zh-CN" sz="2400" b="1" dirty="0">
                <a:latin typeface="+mn-ea"/>
              </a:rPr>
              <a:t>/12</a:t>
            </a:r>
            <a:r>
              <a:rPr lang="zh-CN" altLang="en-US" sz="2400" b="1" dirty="0">
                <a:latin typeface="+mn-ea"/>
              </a:rPr>
              <a:t>位</a:t>
            </a:r>
            <a:r>
              <a:rPr lang="en-US" altLang="zh-CN" sz="2400" b="1" dirty="0">
                <a:latin typeface="+mn-ea"/>
              </a:rPr>
              <a:t>ADC</a:t>
            </a:r>
            <a:r>
              <a:rPr lang="zh-CN" altLang="en-US" sz="2400" b="1" dirty="0">
                <a:latin typeface="+mn-ea"/>
              </a:rPr>
              <a:t>、最多达</a:t>
            </a:r>
            <a:r>
              <a:rPr lang="en-US" altLang="zh-CN" sz="2400" b="1" dirty="0">
                <a:latin typeface="+mn-ea"/>
              </a:rPr>
              <a:t>6×8</a:t>
            </a:r>
            <a:r>
              <a:rPr lang="zh-CN" altLang="en-US" sz="2400" b="1" dirty="0">
                <a:latin typeface="+mn-ea"/>
              </a:rPr>
              <a:t>条</a:t>
            </a:r>
            <a:r>
              <a:rPr lang="en-US" altLang="zh-CN" sz="2400" b="1" dirty="0">
                <a:latin typeface="+mn-ea"/>
              </a:rPr>
              <a:t>I/0</a:t>
            </a:r>
            <a:r>
              <a:rPr lang="zh-CN" altLang="en-US" sz="2400" b="1" dirty="0">
                <a:latin typeface="+mn-ea"/>
              </a:rPr>
              <a:t>口线。以上外围模块再加上多种存储器方式就构成了不同型号的</a:t>
            </a:r>
            <a:r>
              <a:rPr lang="en-US" altLang="zh-CN" sz="2400" b="1" dirty="0">
                <a:latin typeface="+mn-ea"/>
              </a:rPr>
              <a:t>MSP430</a:t>
            </a:r>
            <a:r>
              <a:rPr lang="zh-CN" altLang="en-US" sz="2400" b="1" dirty="0">
                <a:latin typeface="+mn-ea"/>
              </a:rPr>
              <a:t>微控制器器件</a:t>
            </a:r>
            <a:r>
              <a:rPr lang="zh-CN" altLang="en-US" sz="2400" b="1" dirty="0" smtClean="0">
                <a:latin typeface="+mn-ea"/>
              </a:rPr>
              <a:t>。</a:t>
            </a:r>
            <a:endParaRPr lang="zh-CN" altLang="en-US" sz="2400" b="1" dirty="0">
              <a:latin typeface="+mn-ea"/>
            </a:endParaRPr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D83B611-E798-48ED-AA4E-F8A4DE071CAA}" type="slidenum">
              <a:rPr lang="en-US" altLang="zh-CN" smtClean="0"/>
              <a:t>11</a:t>
            </a:fld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2060886"/>
            <a:ext cx="8928744" cy="4076346"/>
          </a:xfrm>
        </p:spPr>
        <p:txBody>
          <a:bodyPr/>
          <a:lstStyle/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F7DD6E7-2819-49F4-8461-474EE786942A}" type="slidenum">
              <a:rPr lang="en-US" altLang="zh-CN" smtClean="0"/>
              <a:t>12</a:t>
            </a:fld>
            <a:endParaRPr lang="en-US" altLang="zh-CN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74" y="116725"/>
            <a:ext cx="1943336" cy="1496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9" y="1656407"/>
            <a:ext cx="8908496" cy="51358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3918" y="478123"/>
            <a:ext cx="6476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图</a:t>
            </a:r>
            <a:r>
              <a:rPr lang="en-US" altLang="zh-CN" sz="2800" dirty="0" smtClean="0"/>
              <a:t>1.4   MSP430F14X</a:t>
            </a:r>
            <a:r>
              <a:rPr lang="zh-CN" altLang="en-US" sz="2800" dirty="0"/>
              <a:t>内部框图与封装图</a:t>
            </a:r>
          </a:p>
        </p:txBody>
      </p:sp>
    </p:spTree>
    <p:extLst>
      <p:ext uri="{BB962C8B-B14F-4D97-AF65-F5344CB8AC3E}">
        <p14:creationId xmlns:p14="http://schemas.microsoft.com/office/powerpoint/2010/main" val="253866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285720" y="0"/>
            <a:ext cx="58340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charset="0"/>
                <a:ea typeface="黑体" pitchFamily="2" charset="-122"/>
              </a:rPr>
              <a:t>寻址方式和指令</a:t>
            </a:r>
            <a:endParaRPr lang="zh-CN" altLang="zh-CN" sz="1800" b="1" dirty="0">
              <a:solidFill>
                <a:srgbClr val="00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2053" name="Text Box 6"/>
          <p:cNvSpPr txBox="1">
            <a:spLocks noChangeArrowheads="1"/>
          </p:cNvSpPr>
          <p:nvPr/>
        </p:nvSpPr>
        <p:spPr bwMode="auto">
          <a:xfrm>
            <a:off x="994888" y="1735765"/>
            <a:ext cx="26035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zh-CN" b="1" dirty="0">
                <a:solidFill>
                  <a:srgbClr val="0000FF"/>
                </a:solidFill>
                <a:latin typeface="Arial" charset="0"/>
                <a:ea typeface="宋体" pitchFamily="2" charset="-122"/>
              </a:rPr>
              <a:t>MSP430</a:t>
            </a:r>
            <a:r>
              <a:rPr kumimoji="1" lang="zh-CN" altLang="en-US" b="1" dirty="0">
                <a:solidFill>
                  <a:srgbClr val="0000FF"/>
                </a:solidFill>
                <a:latin typeface="Arial" charset="0"/>
                <a:ea typeface="宋体" pitchFamily="2" charset="-122"/>
              </a:rPr>
              <a:t>的寄存器</a:t>
            </a:r>
            <a:endParaRPr kumimoji="1" lang="zh-CN" altLang="en-US" dirty="0">
              <a:solidFill>
                <a:srgbClr val="0000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5364088" y="1735765"/>
            <a:ext cx="3240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b="1" dirty="0">
                <a:solidFill>
                  <a:srgbClr val="0000FF"/>
                </a:solidFill>
                <a:latin typeface="Arial" charset="0"/>
                <a:ea typeface="宋体" pitchFamily="2" charset="-122"/>
              </a:rPr>
              <a:t>MSP430</a:t>
            </a:r>
            <a:r>
              <a:rPr kumimoji="1" lang="zh-CN" altLang="en-US" b="1" dirty="0">
                <a:solidFill>
                  <a:srgbClr val="0000FF"/>
                </a:solidFill>
                <a:latin typeface="Arial" charset="0"/>
                <a:ea typeface="宋体" pitchFamily="2" charset="-122"/>
              </a:rPr>
              <a:t>的寻址方式</a:t>
            </a:r>
            <a:endParaRPr kumimoji="1" lang="zh-CN" altLang="en-US" dirty="0">
              <a:solidFill>
                <a:srgbClr val="0000FF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2055" name="Text Box 8"/>
          <p:cNvSpPr txBox="1">
            <a:spLocks noChangeArrowheads="1"/>
          </p:cNvSpPr>
          <p:nvPr/>
        </p:nvSpPr>
        <p:spPr bwMode="auto">
          <a:xfrm>
            <a:off x="285720" y="697849"/>
            <a:ext cx="8121650" cy="83099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kumimoji="1" lang="zh-CN" altLang="zh-CN" sz="2000" b="1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 </a:t>
            </a:r>
            <a:r>
              <a:rPr kumimoji="1" lang="zh-CN" altLang="zh-CN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     </a:t>
            </a:r>
            <a:r>
              <a:rPr kumimoji="1" lang="en-US" altLang="zh-CN" b="1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MSP430</a:t>
            </a:r>
            <a:r>
              <a:rPr kumimoji="1" lang="zh-CN" altLang="en-US" b="1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 指令：  </a:t>
            </a:r>
            <a:r>
              <a:rPr kumimoji="1" lang="zh-CN" altLang="en-US" b="1" dirty="0">
                <a:solidFill>
                  <a:srgbClr val="3333CC"/>
                </a:solidFill>
                <a:latin typeface="Arial" charset="0"/>
                <a:ea typeface="宋体" pitchFamily="2" charset="-122"/>
              </a:rPr>
              <a:t>27条   （</a:t>
            </a:r>
            <a:r>
              <a:rPr kumimoji="1" lang="en-US" altLang="zh-CN" b="1" dirty="0">
                <a:solidFill>
                  <a:srgbClr val="3333CC"/>
                </a:solidFill>
                <a:latin typeface="Arial" charset="0"/>
                <a:ea typeface="宋体" pitchFamily="2" charset="-122"/>
              </a:rPr>
              <a:t>RISC</a:t>
            </a:r>
            <a:r>
              <a:rPr kumimoji="1" lang="zh-CN" altLang="en-US" b="1" dirty="0">
                <a:solidFill>
                  <a:srgbClr val="3333CC"/>
                </a:solidFill>
                <a:latin typeface="Arial" charset="0"/>
                <a:ea typeface="宋体" pitchFamily="2" charset="-122"/>
              </a:rPr>
              <a:t>指令）                                  </a:t>
            </a:r>
            <a:endParaRPr kumimoji="1" lang="zh-CN" altLang="en-US" b="1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pPr eaLnBrk="1" hangingPunct="1"/>
            <a:r>
              <a:rPr kumimoji="1" lang="zh-CN" altLang="en-US" b="1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     采用模拟指令后为  </a:t>
            </a:r>
            <a:r>
              <a:rPr kumimoji="1" lang="zh-CN" altLang="en-US" b="1" dirty="0">
                <a:solidFill>
                  <a:srgbClr val="3333CC"/>
                </a:solidFill>
                <a:latin typeface="Arial" charset="0"/>
                <a:ea typeface="宋体" pitchFamily="2" charset="-122"/>
              </a:rPr>
              <a:t>51</a:t>
            </a:r>
            <a:r>
              <a:rPr kumimoji="1" lang="zh-CN" altLang="en-US" b="1" dirty="0" smtClean="0">
                <a:solidFill>
                  <a:srgbClr val="3333CC"/>
                </a:solidFill>
                <a:latin typeface="Arial" charset="0"/>
                <a:ea typeface="宋体" pitchFamily="2" charset="-122"/>
              </a:rPr>
              <a:t>条</a:t>
            </a:r>
            <a:endParaRPr kumimoji="1" lang="zh-CN" altLang="en-US" b="1" dirty="0">
              <a:solidFill>
                <a:srgbClr val="3333CC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079" y="2339559"/>
            <a:ext cx="4207921" cy="26016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2339559"/>
            <a:ext cx="4828574" cy="4113777"/>
          </a:xfrm>
          <a:prstGeom prst="rect">
            <a:avLst/>
          </a:prstGeom>
          <a:solidFill>
            <a:srgbClr val="FFCC99"/>
          </a:solidFill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90E0E58-61FA-4D8A-BD2B-11770E917714}" type="slidenum">
              <a:rPr lang="en-US" altLang="zh-CN" sz="180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>
                <a:defRPr/>
              </a:pPr>
              <a:t>13</a:t>
            </a:fld>
            <a:endParaRPr lang="en-US" altLang="zh-CN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1559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dirty="0" smtClean="0">
                <a:solidFill>
                  <a:srgbClr val="9933FF"/>
                </a:solidFill>
              </a:rPr>
              <a:t>2.  32</a:t>
            </a:r>
            <a:r>
              <a:rPr lang="zh-CN" altLang="en-US" sz="3200" b="1" dirty="0" smtClean="0">
                <a:solidFill>
                  <a:srgbClr val="9933FF"/>
                </a:solidFill>
              </a:rPr>
              <a:t>位嵌入式微处理器</a:t>
            </a:r>
            <a:r>
              <a:rPr lang="en-US" altLang="zh-CN" sz="3200" b="1" dirty="0" smtClean="0">
                <a:solidFill>
                  <a:srgbClr val="9933FF"/>
                </a:solidFill>
              </a:rPr>
              <a:t>MPU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smtClean="0"/>
              <a:t>      </a:t>
            </a:r>
            <a:r>
              <a:rPr lang="zh-CN" altLang="en-US" sz="2400" b="1" dirty="0" smtClean="0"/>
              <a:t>嵌入式微处理器是由</a:t>
            </a:r>
            <a:r>
              <a:rPr lang="zh-CN" altLang="en-US" sz="2400" b="1" dirty="0" smtClean="0">
                <a:solidFill>
                  <a:schemeClr val="accent2"/>
                </a:solidFill>
              </a:rPr>
              <a:t>通用计算机中的</a:t>
            </a:r>
            <a:r>
              <a:rPr lang="en-US" altLang="zh-CN" sz="2400" b="1" dirty="0" smtClean="0">
                <a:solidFill>
                  <a:schemeClr val="accent2"/>
                </a:solidFill>
              </a:rPr>
              <a:t>CPU</a:t>
            </a:r>
            <a:r>
              <a:rPr lang="zh-CN" altLang="en-US" sz="2400" b="1" dirty="0" smtClean="0">
                <a:solidFill>
                  <a:schemeClr val="accent2"/>
                </a:solidFill>
              </a:rPr>
              <a:t>演变而来的</a:t>
            </a:r>
            <a:r>
              <a:rPr lang="zh-CN" altLang="en-US" sz="2400" b="1" dirty="0" smtClean="0"/>
              <a:t>。与计算机处理器不同的是在实际嵌入式系统应用中，只保留和嵌入式应用紧密相关的硬件和软件，去除其他的冗余功能部分，这样就以</a:t>
            </a:r>
            <a:r>
              <a:rPr lang="zh-CN" altLang="en-US" sz="2400" b="1" dirty="0" smtClean="0">
                <a:solidFill>
                  <a:schemeClr val="accent2"/>
                </a:solidFill>
              </a:rPr>
              <a:t>最低的功耗和资源实现嵌入式系统应用的特殊要求</a:t>
            </a:r>
            <a:r>
              <a:rPr lang="zh-CN" altLang="en-US" sz="2400" b="1" dirty="0" smtClean="0"/>
              <a:t>。</a:t>
            </a:r>
          </a:p>
          <a:p>
            <a:pPr indent="0" eaLnBrk="1" hangingPunct="1">
              <a:spcBef>
                <a:spcPct val="0"/>
              </a:spcBef>
            </a:pPr>
            <a:r>
              <a:rPr lang="zh-CN" altLang="en-US" dirty="0" smtClean="0">
                <a:solidFill>
                  <a:srgbClr val="000000"/>
                </a:solidFill>
              </a:rPr>
              <a:t>       与</a:t>
            </a:r>
            <a:r>
              <a:rPr lang="zh-CN" altLang="en-US" dirty="0">
                <a:solidFill>
                  <a:srgbClr val="000000"/>
                </a:solidFill>
              </a:rPr>
              <a:t>通用计算机处理器相比，</a:t>
            </a:r>
            <a:r>
              <a:rPr lang="zh-CN" altLang="en-US" sz="2400" b="1" dirty="0" smtClean="0"/>
              <a:t>在工作温度、抗电磁干扰、可靠性等功能方面一般都做了各种增强。嵌入式微处理器具有体积小、重量轻、成本低、可靠性高的优点。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/>
              <a:t>       主流芯片</a:t>
            </a:r>
            <a:r>
              <a:rPr lang="en-US" altLang="zh-CN" sz="2400" b="1" dirty="0" smtClean="0"/>
              <a:t>ARM 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Am186/88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Power PC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M68000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MIPS</a:t>
            </a:r>
            <a:r>
              <a:rPr lang="zh-CN" altLang="en-US" sz="2400" b="1" dirty="0" smtClean="0"/>
              <a:t>系列等。</a:t>
            </a:r>
            <a:endParaRPr lang="en-US" altLang="zh-CN" sz="2400" b="1" dirty="0" smtClean="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rgbClr val="0000CC"/>
                </a:solidFill>
              </a:rPr>
              <a:t>     1</a:t>
            </a:r>
            <a:r>
              <a:rPr lang="zh-CN" altLang="en-US" sz="2800" b="1" dirty="0" smtClean="0">
                <a:solidFill>
                  <a:srgbClr val="0000CC"/>
                </a:solidFill>
              </a:rPr>
              <a:t>）  </a:t>
            </a:r>
            <a:r>
              <a:rPr lang="en-US" altLang="zh-CN" sz="2800" b="1" dirty="0" smtClean="0">
                <a:solidFill>
                  <a:srgbClr val="0000CC"/>
                </a:solidFill>
              </a:rPr>
              <a:t>32</a:t>
            </a:r>
            <a:r>
              <a:rPr lang="zh-CN" altLang="en-US" sz="2800" b="1" dirty="0" smtClean="0">
                <a:solidFill>
                  <a:srgbClr val="0000CC"/>
                </a:solidFill>
              </a:rPr>
              <a:t>位体系结构的性能优势</a:t>
            </a:r>
            <a:endParaRPr lang="en-US" altLang="zh-CN" sz="2800" b="1" dirty="0" smtClean="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/>
              <a:t>  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（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）寻址空间大   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在</a:t>
            </a:r>
            <a:r>
              <a:rPr lang="en-US" altLang="zh-CN" sz="2400" b="1" dirty="0" smtClean="0"/>
              <a:t>ARM</a:t>
            </a:r>
            <a:r>
              <a:rPr lang="zh-CN" altLang="en-US" sz="2400" b="1" dirty="0" smtClean="0"/>
              <a:t>的体系结构里，所有的资源，如存储器、控制寄存器、</a:t>
            </a:r>
            <a:r>
              <a:rPr lang="en-US" altLang="zh-CN" sz="2400" b="1" dirty="0" smtClean="0"/>
              <a:t>I/O</a:t>
            </a:r>
            <a:r>
              <a:rPr lang="zh-CN" altLang="en-US" sz="2400" b="1" dirty="0" smtClean="0"/>
              <a:t>端口等都是在有效地址空间内采用统一编址的，方便了程序在不同处理器间的移植。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zh-CN" altLang="en-US" sz="2400" b="1" dirty="0" smtClean="0"/>
          </a:p>
        </p:txBody>
      </p:sp>
      <p:sp>
        <p:nvSpPr>
          <p:cNvPr id="22530" name="Rectangle 1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B51F0C8-4147-42CF-A9D0-596D0F0E62BB}" type="slidenum">
              <a:rPr altLang="zh-CN" sz="100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zh-CN" altLang="zh-CN" sz="1000"/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E3907BE-A09F-4E87-B3AA-694898D57764}" type="slidenum">
              <a:rPr lang="en-US" altLang="zh-CN" smtClean="0"/>
              <a:t>14</a:t>
            </a:fld>
            <a:endParaRPr lang="en-US" altLang="zh-CN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C00000"/>
                </a:solidFill>
              </a:rPr>
              <a:t>   （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）运算和数据处理强</a:t>
            </a:r>
            <a:endParaRPr lang="en-US" altLang="zh-CN" sz="2800" b="1" dirty="0" smtClean="0">
              <a:solidFill>
                <a:srgbClr val="C00000"/>
              </a:solidFill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800000"/>
                </a:solidFill>
              </a:rPr>
              <a:t>  </a:t>
            </a:r>
            <a:r>
              <a:rPr lang="zh-CN" altLang="en-US" sz="2400" b="1" dirty="0" smtClean="0"/>
              <a:t>     采用了先进的</a:t>
            </a:r>
            <a:r>
              <a:rPr lang="en-US" altLang="zh-CN" sz="2400" b="1" dirty="0" smtClean="0"/>
              <a:t>CPU</a:t>
            </a:r>
            <a:r>
              <a:rPr lang="zh-CN" altLang="en-US" sz="2400" b="1" dirty="0" smtClean="0"/>
              <a:t>设计理念、多总线接口（哈佛结构）、多级流水线、高速缓存、数据处理增强等技术，这样几乎所有的通信协议栈都能在</a:t>
            </a:r>
            <a:r>
              <a:rPr lang="en-US" altLang="zh-CN" sz="2400" b="1" dirty="0" smtClean="0"/>
              <a:t>32</a:t>
            </a:r>
            <a:r>
              <a:rPr lang="zh-CN" altLang="en-US" sz="2400" b="1" dirty="0" smtClean="0"/>
              <a:t>位</a:t>
            </a:r>
            <a:r>
              <a:rPr lang="en-US" altLang="zh-CN" sz="2400" b="1" dirty="0" smtClean="0"/>
              <a:t>CPU</a:t>
            </a:r>
            <a:r>
              <a:rPr lang="zh-CN" altLang="en-US" sz="2400" b="1" dirty="0" smtClean="0"/>
              <a:t>中轻松实现。使得</a:t>
            </a:r>
            <a:r>
              <a:rPr lang="en-US" altLang="zh-CN" sz="2400" b="1" dirty="0" smtClean="0"/>
              <a:t>C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C++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Java</a:t>
            </a:r>
            <a:r>
              <a:rPr lang="zh-CN" altLang="en-US" sz="2400" b="1" dirty="0" smtClean="0"/>
              <a:t>等高级语言得到了广泛的应用空间。另外多数的微处理器都包含有</a:t>
            </a:r>
            <a:r>
              <a:rPr lang="en-US" altLang="zh-CN" sz="2400" b="1" dirty="0" smtClean="0"/>
              <a:t>DMA</a:t>
            </a:r>
            <a:r>
              <a:rPr lang="zh-CN" altLang="en-US" sz="2400" b="1" dirty="0" smtClean="0"/>
              <a:t>控制器，这样就进一步提高了整个芯片的数据能力。</a:t>
            </a:r>
            <a:endParaRPr lang="en-US" altLang="zh-CN" sz="2400" b="1" dirty="0" smtClean="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800000"/>
                </a:solidFill>
              </a:rPr>
              <a:t>   （</a:t>
            </a:r>
            <a:r>
              <a:rPr lang="en-US" altLang="zh-CN" sz="2800" b="1" dirty="0" smtClean="0">
                <a:solidFill>
                  <a:srgbClr val="800000"/>
                </a:solidFill>
              </a:rPr>
              <a:t>3</a:t>
            </a:r>
            <a:r>
              <a:rPr lang="zh-CN" altLang="en-US" sz="2800" b="1" dirty="0" smtClean="0">
                <a:solidFill>
                  <a:srgbClr val="800000"/>
                </a:solidFill>
              </a:rPr>
              <a:t>）操作系统的支持</a:t>
            </a:r>
            <a:r>
              <a:rPr lang="zh-CN" altLang="en-US" sz="2800" b="1" dirty="0" smtClean="0"/>
              <a:t>  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/>
              <a:t>        如果某个专用计算机应用系统需要有多任务的调度、图形化的人机界面、文件管理系统、网络协议等需求，那么就必须使用嵌入式操作系统。一般复杂的操作系统在多进程管理中还需要有硬件存储器保护单元（</a:t>
            </a:r>
            <a:r>
              <a:rPr lang="en-US" altLang="zh-CN" sz="2400" b="1" dirty="0" smtClean="0"/>
              <a:t>MPU</a:t>
            </a:r>
            <a:r>
              <a:rPr lang="zh-CN" altLang="en-US" sz="2400" b="1" dirty="0" smtClean="0"/>
              <a:t>）或管理单元（</a:t>
            </a:r>
            <a:r>
              <a:rPr lang="en-US" altLang="zh-CN" sz="2400" b="1" dirty="0" smtClean="0"/>
              <a:t>MMU</a:t>
            </a:r>
            <a:r>
              <a:rPr lang="zh-CN" altLang="en-US" sz="2400" b="1" dirty="0" smtClean="0"/>
              <a:t>）的支持。目前</a:t>
            </a:r>
            <a:r>
              <a:rPr lang="en-US" altLang="zh-CN" sz="2400" b="1" dirty="0" smtClean="0"/>
              <a:t>ARM9</a:t>
            </a:r>
            <a:r>
              <a:rPr lang="zh-CN" altLang="en-US" sz="2400" b="1" dirty="0" smtClean="0"/>
              <a:t>以上的微处理器均有这些支持，可运行</a:t>
            </a:r>
            <a:r>
              <a:rPr lang="en-US" altLang="zh-CN" sz="2400" b="1" dirty="0" smtClean="0"/>
              <a:t>Linux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Win CE</a:t>
            </a:r>
            <a:r>
              <a:rPr lang="zh-CN" altLang="en-US" sz="2400" b="1" dirty="0" smtClean="0"/>
              <a:t>和</a:t>
            </a:r>
            <a:r>
              <a:rPr lang="en-US" altLang="zh-CN" sz="2400" b="1" dirty="0" smtClean="0"/>
              <a:t>VxWorks</a:t>
            </a:r>
            <a:r>
              <a:rPr lang="zh-CN" altLang="en-US" sz="2400" b="1" dirty="0" smtClean="0"/>
              <a:t>等众多操作系统。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zh-CN" altLang="en-US" sz="2400" b="1" dirty="0" smtClean="0"/>
          </a:p>
        </p:txBody>
      </p:sp>
      <p:sp>
        <p:nvSpPr>
          <p:cNvPr id="23554" name="Rectangle 1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BE90740-F246-49A0-867E-67B309ABC9F9}" type="slidenum">
              <a:rPr altLang="zh-CN" sz="10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zh-CN" altLang="zh-CN" sz="100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4C91683-64BF-4E9D-94F4-F5B1C14CFBDC}" type="slidenum">
              <a:rPr lang="en-US" altLang="zh-CN" smtClean="0"/>
              <a:t>15</a:t>
            </a:fld>
            <a:endParaRPr lang="en-US" altLang="zh-CN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51640" y="476294"/>
            <a:ext cx="8180141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 smtClean="0">
                <a:solidFill>
                  <a:srgbClr val="0000FF"/>
                </a:solidFill>
                <a:latin typeface="+mn-ea"/>
                <a:ea typeface="+mn-ea"/>
                <a:sym typeface="楷体_GB2312" pitchFamily="49" charset="-122"/>
              </a:rPr>
              <a:t>2</a:t>
            </a:r>
            <a:r>
              <a:rPr lang="zh-CN" altLang="en-US" sz="3200" b="1" dirty="0" smtClean="0">
                <a:solidFill>
                  <a:srgbClr val="0000FF"/>
                </a:solidFill>
                <a:latin typeface="+mn-ea"/>
                <a:ea typeface="+mn-ea"/>
                <a:sym typeface="楷体_GB2312" pitchFamily="49" charset="-122"/>
              </a:rPr>
              <a:t>）基于</a:t>
            </a:r>
            <a:r>
              <a:rPr lang="zh-CN" altLang="en-US" sz="3200" b="1" dirty="0">
                <a:solidFill>
                  <a:srgbClr val="0000FF"/>
                </a:solidFill>
                <a:latin typeface="+mn-ea"/>
                <a:ea typeface="+mn-ea"/>
                <a:sym typeface="楷体_GB2312" pitchFamily="49" charset="-122"/>
              </a:rPr>
              <a:t>指令集体系结构的分类版本</a:t>
            </a:r>
            <a:endParaRPr lang="zh-CN" altLang="en-US" sz="32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  </a:t>
            </a:r>
            <a:r>
              <a:rPr lang="en-US" sz="2400" b="1" dirty="0" smtClean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 ARM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架构处理器定义了</a:t>
            </a:r>
            <a:r>
              <a:rPr 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6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种不同的版本：</a:t>
            </a: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    V1 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版架构：</a:t>
            </a:r>
            <a:r>
              <a:rPr 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V2 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版架构和</a:t>
            </a:r>
            <a:r>
              <a:rPr 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 V3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版架构已经淘汰。</a:t>
            </a:r>
            <a:endParaRPr lang="en-US" sz="2400" b="1" dirty="0">
              <a:latin typeface="楷体_GB2312" pitchFamily="49" charset="-122"/>
              <a:ea typeface="楷体_GB2312" pitchFamily="49" charset="-122"/>
              <a:sym typeface="楷体_GB2312" pitchFamily="49" charset="-122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    V4</a:t>
            </a:r>
            <a:r>
              <a:rPr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版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架构、</a:t>
            </a:r>
            <a:r>
              <a:rPr lang="en-US" sz="2400" b="1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V5</a:t>
            </a:r>
            <a:r>
              <a:rPr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版架构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：芯片已经不生成了。</a:t>
            </a:r>
            <a:endParaRPr lang="en-US" sz="2400" b="1" dirty="0">
              <a:latin typeface="楷体_GB2312" pitchFamily="49" charset="-122"/>
              <a:ea typeface="楷体_GB2312" pitchFamily="49" charset="-122"/>
              <a:sym typeface="楷体_GB2312" pitchFamily="49" charset="-122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 </a:t>
            </a:r>
            <a:r>
              <a:rPr lang="en-US" sz="2400" b="1" dirty="0" smtClean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   </a:t>
            </a:r>
            <a:r>
              <a:rPr lang="en-US" sz="2400" b="1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V6</a:t>
            </a:r>
            <a:r>
              <a:rPr lang="zh-CN" altLang="en-US" sz="2400" b="1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版架构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：</a:t>
            </a:r>
            <a:r>
              <a:rPr 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 ARM11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采用该</a:t>
            </a:r>
            <a:r>
              <a:rPr 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V6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架构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，典型产品：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S3C6410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  <a:sym typeface="楷体_GB2312" pitchFamily="49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kern="120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    V7</a:t>
            </a:r>
            <a:r>
              <a:rPr lang="zh-CN" altLang="en-US" sz="2400" b="1" kern="1200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版</a:t>
            </a:r>
            <a:r>
              <a:rPr lang="zh-CN" altLang="en-US" sz="2400" b="1" kern="1200" dirty="0" smtClean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sym typeface="楷体_GB2312" pitchFamily="49" charset="-122"/>
              </a:rPr>
              <a:t>架构：</a:t>
            </a:r>
            <a:r>
              <a:rPr lang="en-US" altLang="zh-CN" sz="2400" b="1" kern="1200" dirty="0" smtClean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ARMv7</a:t>
            </a:r>
            <a:r>
              <a:rPr lang="zh-CN" altLang="en-US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架构在命名方式上，处理器已经不再沿用过去的数字命名方式，而是冠名以</a:t>
            </a:r>
            <a:r>
              <a:rPr lang="en-US" altLang="zh-CN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Cortex</a:t>
            </a:r>
            <a:r>
              <a:rPr lang="zh-CN" altLang="en-US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的代号。分为如下三类：</a:t>
            </a:r>
            <a:endParaRPr lang="en-US" altLang="zh-CN" sz="2400" b="1" kern="1200" dirty="0">
              <a:solidFill>
                <a:srgbClr val="000000"/>
              </a:solidFill>
              <a:latin typeface="宋体" pitchFamily="2" charset="-122"/>
              <a:sym typeface="宋体" pitchFamily="2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kern="1200" dirty="0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en-US" altLang="zh-CN" sz="2400" b="1" kern="1200" dirty="0" smtClean="0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  </a:t>
            </a:r>
            <a:r>
              <a:rPr lang="zh-CN" altLang="en-US" sz="2400" b="1" kern="1200" dirty="0" smtClean="0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（</a:t>
            </a:r>
            <a:r>
              <a:rPr lang="en-US" altLang="zh-CN" sz="2400" b="1" kern="1200" dirty="0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1</a:t>
            </a:r>
            <a:r>
              <a:rPr lang="zh-CN" altLang="en-US" sz="2400" b="1" kern="1200" dirty="0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）</a:t>
            </a:r>
            <a:r>
              <a:rPr lang="en-US" altLang="zh-CN" sz="2400" b="1" kern="1200" dirty="0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ARM Cortex-M</a:t>
            </a:r>
            <a:r>
              <a:rPr lang="zh-CN" altLang="en-US" sz="2400" b="1" kern="1200" dirty="0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系列</a:t>
            </a:r>
            <a:endParaRPr lang="en-US" altLang="zh-CN" sz="2400" b="1" kern="1200" dirty="0">
              <a:solidFill>
                <a:srgbClr val="0000CC"/>
              </a:solidFill>
              <a:latin typeface="宋体" pitchFamily="2" charset="-122"/>
              <a:sym typeface="宋体" pitchFamily="2" charset="-122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400" b="1" kern="1200" dirty="0">
                <a:solidFill>
                  <a:srgbClr val="800000"/>
                </a:solidFill>
                <a:latin typeface="宋体" pitchFamily="2" charset="-122"/>
                <a:sym typeface="宋体" pitchFamily="2" charset="-122"/>
              </a:rPr>
              <a:t> </a:t>
            </a:r>
            <a:r>
              <a:rPr lang="en-US" altLang="zh-CN" sz="2400" b="1" kern="1200" dirty="0" smtClean="0">
                <a:solidFill>
                  <a:srgbClr val="800000"/>
                </a:solidFill>
                <a:latin typeface="宋体" pitchFamily="2" charset="-122"/>
                <a:sym typeface="宋体" pitchFamily="2" charset="-122"/>
              </a:rPr>
              <a:t>   </a:t>
            </a:r>
            <a:r>
              <a:rPr lang="en-US" altLang="zh-CN" sz="2400" b="1" kern="1200" dirty="0" smtClean="0">
                <a:solidFill>
                  <a:srgbClr val="C00000"/>
                </a:solidFill>
                <a:latin typeface="宋体" pitchFamily="2" charset="-122"/>
                <a:sym typeface="宋体" pitchFamily="2" charset="-122"/>
              </a:rPr>
              <a:t>M</a:t>
            </a:r>
            <a:r>
              <a:rPr lang="zh-CN" altLang="en-US" sz="2400" b="1" kern="1200" dirty="0">
                <a:solidFill>
                  <a:srgbClr val="C00000"/>
                </a:solidFill>
                <a:latin typeface="宋体" pitchFamily="2" charset="-122"/>
                <a:sym typeface="宋体" pitchFamily="2" charset="-122"/>
              </a:rPr>
              <a:t>系列只支持</a:t>
            </a:r>
            <a:r>
              <a:rPr lang="en-US" altLang="zh-CN" sz="2400" b="1" kern="1200" dirty="0">
                <a:solidFill>
                  <a:srgbClr val="C00000"/>
                </a:solidFill>
                <a:latin typeface="宋体" pitchFamily="2" charset="-122"/>
                <a:sym typeface="宋体" pitchFamily="2" charset="-122"/>
              </a:rPr>
              <a:t>Thumb-2</a:t>
            </a:r>
            <a:r>
              <a:rPr lang="zh-CN" altLang="en-US" sz="2400" b="1" kern="1200" dirty="0">
                <a:solidFill>
                  <a:srgbClr val="C00000"/>
                </a:solidFill>
                <a:latin typeface="宋体" pitchFamily="2" charset="-122"/>
                <a:sym typeface="宋体" pitchFamily="2" charset="-122"/>
              </a:rPr>
              <a:t>指令集（</a:t>
            </a:r>
            <a:r>
              <a:rPr lang="en-US" altLang="zh-CN" sz="2400" b="1" kern="1200" dirty="0">
                <a:solidFill>
                  <a:srgbClr val="C00000"/>
                </a:solidFill>
                <a:latin typeface="宋体" pitchFamily="2" charset="-122"/>
                <a:sym typeface="宋体" pitchFamily="2" charset="-122"/>
              </a:rPr>
              <a:t>16</a:t>
            </a:r>
            <a:r>
              <a:rPr lang="zh-CN" altLang="en-US" sz="2400" b="1" kern="1200" dirty="0">
                <a:solidFill>
                  <a:srgbClr val="C00000"/>
                </a:solidFill>
                <a:latin typeface="宋体" pitchFamily="2" charset="-122"/>
                <a:sym typeface="宋体" pitchFamily="2" charset="-122"/>
              </a:rPr>
              <a:t>位），</a:t>
            </a:r>
            <a:r>
              <a:rPr lang="zh-CN" altLang="en-US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可以执行所有已存的为早期处理器编写的代码。</a:t>
            </a:r>
            <a:r>
              <a:rPr lang="en-US" altLang="zh-CN" sz="2400" b="1" kern="1200" dirty="0">
                <a:solidFill>
                  <a:srgbClr val="000000"/>
                </a:solidFill>
                <a:latin typeface="Times New Roman" pitchFamily="18" charset="0"/>
                <a:sym typeface="Arial" pitchFamily="34" charset="0"/>
              </a:rPr>
              <a:t>Thumb-2</a:t>
            </a:r>
            <a:r>
              <a:rPr lang="zh-CN" altLang="en-US" sz="2400" b="1" kern="1200" dirty="0">
                <a:solidFill>
                  <a:srgbClr val="000000"/>
                </a:solidFill>
                <a:latin typeface="Times New Roman" pitchFamily="18" charset="0"/>
                <a:sym typeface="Arial" pitchFamily="34" charset="0"/>
              </a:rPr>
              <a:t>技术比纯</a:t>
            </a:r>
            <a:r>
              <a:rPr lang="en-US" altLang="zh-CN" sz="2400" b="1" kern="1200" dirty="0">
                <a:solidFill>
                  <a:srgbClr val="000000"/>
                </a:solidFill>
                <a:latin typeface="Times New Roman" pitchFamily="18" charset="0"/>
                <a:sym typeface="Arial" pitchFamily="34" charset="0"/>
              </a:rPr>
              <a:t>32</a:t>
            </a:r>
            <a:r>
              <a:rPr lang="zh-CN" altLang="en-US" sz="2400" b="1" kern="1200" dirty="0">
                <a:solidFill>
                  <a:srgbClr val="000000"/>
                </a:solidFill>
                <a:latin typeface="Times New Roman" pitchFamily="18" charset="0"/>
                <a:sym typeface="Arial" pitchFamily="34" charset="0"/>
              </a:rPr>
              <a:t>位代码</a:t>
            </a:r>
            <a:r>
              <a:rPr lang="zh-CN" altLang="en-US" sz="2400" b="1" kern="1200" dirty="0">
                <a:solidFill>
                  <a:srgbClr val="C00000"/>
                </a:solidFill>
                <a:latin typeface="Times New Roman" pitchFamily="18" charset="0"/>
                <a:sym typeface="Arial" pitchFamily="34" charset="0"/>
              </a:rPr>
              <a:t>少使用</a:t>
            </a:r>
            <a:r>
              <a:rPr lang="en-US" altLang="zh-CN" sz="2400" b="1" kern="1200" dirty="0">
                <a:solidFill>
                  <a:srgbClr val="C00000"/>
                </a:solidFill>
                <a:latin typeface="Times New Roman" pitchFamily="18" charset="0"/>
                <a:sym typeface="Arial" pitchFamily="34" charset="0"/>
              </a:rPr>
              <a:t>3l</a:t>
            </a:r>
            <a:r>
              <a:rPr lang="zh-CN" altLang="en-US" sz="2400" b="1" kern="1200" dirty="0">
                <a:solidFill>
                  <a:srgbClr val="C00000"/>
                </a:solidFill>
                <a:latin typeface="Times New Roman" pitchFamily="18" charset="0"/>
                <a:sym typeface="Arial" pitchFamily="34" charset="0"/>
              </a:rPr>
              <a:t>％的内存</a:t>
            </a:r>
            <a:r>
              <a:rPr lang="zh-CN" altLang="en-US" sz="2400" b="1" kern="1200" dirty="0">
                <a:solidFill>
                  <a:srgbClr val="000000"/>
                </a:solidFill>
                <a:latin typeface="Times New Roman" pitchFamily="18" charset="0"/>
                <a:sym typeface="Arial" pitchFamily="34" charset="0"/>
              </a:rPr>
              <a:t>，同时能够提供比</a:t>
            </a:r>
            <a:r>
              <a:rPr lang="en-US" altLang="zh-CN" sz="2400" b="1" kern="1200" dirty="0">
                <a:solidFill>
                  <a:srgbClr val="000000"/>
                </a:solidFill>
                <a:latin typeface="Times New Roman" pitchFamily="18" charset="0"/>
                <a:sym typeface="Arial" pitchFamily="34" charset="0"/>
              </a:rPr>
              <a:t>Thumb</a:t>
            </a:r>
            <a:r>
              <a:rPr lang="zh-CN" altLang="en-US" sz="2400" b="1" kern="1200" dirty="0">
                <a:solidFill>
                  <a:srgbClr val="000000"/>
                </a:solidFill>
                <a:latin typeface="Times New Roman" pitchFamily="18" charset="0"/>
                <a:sym typeface="Arial" pitchFamily="34" charset="0"/>
              </a:rPr>
              <a:t>技术的解决方案</a:t>
            </a:r>
            <a:r>
              <a:rPr lang="zh-CN" altLang="en-US" sz="2400" b="1" kern="1200" dirty="0">
                <a:solidFill>
                  <a:srgbClr val="C00000"/>
                </a:solidFill>
                <a:latin typeface="Times New Roman" pitchFamily="18" charset="0"/>
                <a:sym typeface="Arial" pitchFamily="34" charset="0"/>
              </a:rPr>
              <a:t>高出</a:t>
            </a:r>
            <a:r>
              <a:rPr lang="en-US" altLang="zh-CN" sz="2400" b="1" kern="1200" dirty="0">
                <a:solidFill>
                  <a:srgbClr val="C00000"/>
                </a:solidFill>
                <a:latin typeface="Times New Roman" pitchFamily="18" charset="0"/>
                <a:sym typeface="Arial" pitchFamily="34" charset="0"/>
              </a:rPr>
              <a:t>38</a:t>
            </a:r>
            <a:r>
              <a:rPr lang="zh-CN" altLang="en-US" sz="2400" b="1" kern="1200" dirty="0">
                <a:solidFill>
                  <a:srgbClr val="C00000"/>
                </a:solidFill>
                <a:latin typeface="Times New Roman" pitchFamily="18" charset="0"/>
                <a:sym typeface="Arial" pitchFamily="34" charset="0"/>
              </a:rPr>
              <a:t>％的性能</a:t>
            </a:r>
            <a:r>
              <a:rPr lang="zh-CN" altLang="en-US" sz="2400" b="1" kern="1200" dirty="0">
                <a:solidFill>
                  <a:srgbClr val="000000"/>
                </a:solidFill>
                <a:latin typeface="Times New Roman" pitchFamily="18" charset="0"/>
                <a:sym typeface="Arial" pitchFamily="34" charset="0"/>
              </a:rPr>
              <a:t>。</a:t>
            </a:r>
            <a:r>
              <a:rPr lang="en-US" altLang="zh-CN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M</a:t>
            </a:r>
            <a:r>
              <a:rPr lang="zh-CN" altLang="en-US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系列则是为那些对</a:t>
            </a:r>
            <a:r>
              <a:rPr lang="zh-CN" altLang="en-US" sz="2400" b="1" kern="1200" dirty="0">
                <a:solidFill>
                  <a:srgbClr val="C00000"/>
                </a:solidFill>
                <a:latin typeface="宋体" pitchFamily="2" charset="-122"/>
                <a:sym typeface="宋体" pitchFamily="2" charset="-122"/>
              </a:rPr>
              <a:t>开发费用非常敏感</a:t>
            </a:r>
            <a:r>
              <a:rPr lang="zh-CN" altLang="en-US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同时对性能要求不断增加的嵌入式</a:t>
            </a:r>
            <a:r>
              <a:rPr lang="zh-CN" altLang="en-US" sz="2400" b="1" kern="1200" dirty="0">
                <a:solidFill>
                  <a:srgbClr val="C00000"/>
                </a:solidFill>
                <a:latin typeface="宋体" pitchFamily="2" charset="-122"/>
                <a:sym typeface="宋体" pitchFamily="2" charset="-122"/>
              </a:rPr>
              <a:t>微控制器的</a:t>
            </a:r>
            <a:r>
              <a:rPr lang="zh-CN" altLang="en-US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应用</a:t>
            </a:r>
            <a:r>
              <a:rPr lang="en-US" altLang="zh-CN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(</a:t>
            </a:r>
            <a:r>
              <a:rPr lang="zh-CN" altLang="en-US" sz="2400" b="1" kern="1200" dirty="0" smtClean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如无人机、模型车、各种</a:t>
            </a:r>
            <a:r>
              <a:rPr lang="zh-CN" altLang="en-US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大型家电</a:t>
            </a:r>
            <a:r>
              <a:rPr lang="en-US" altLang="zh-CN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)</a:t>
            </a:r>
            <a:r>
              <a:rPr lang="zh-CN" altLang="en-US" sz="2400" b="1" kern="1200" dirty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所设计的</a:t>
            </a:r>
            <a:r>
              <a:rPr lang="zh-CN" altLang="en-US" sz="2400" b="1" kern="1200" dirty="0" smtClean="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。</a:t>
            </a:r>
            <a:endParaRPr lang="en-US" altLang="zh-CN" sz="2400" b="1" kern="1200" dirty="0" smtClean="0">
              <a:solidFill>
                <a:srgbClr val="000000"/>
              </a:solidFill>
              <a:latin typeface="宋体" pitchFamily="2" charset="-122"/>
              <a:sym typeface="宋体" pitchFamily="2" charset="-122"/>
            </a:endParaRPr>
          </a:p>
          <a:p>
            <a:pPr indent="0">
              <a:spcBef>
                <a:spcPct val="0"/>
              </a:spcBef>
              <a:defRPr/>
            </a:pPr>
            <a:r>
              <a:rPr lang="en-US" altLang="zh-CN" kern="1200" dirty="0">
                <a:solidFill>
                  <a:srgbClr val="000000"/>
                </a:solidFill>
                <a:latin typeface="宋体" pitchFamily="2" charset="-122"/>
                <a:ea typeface="楷体_GB2312" pitchFamily="49" charset="-122"/>
                <a:sym typeface="宋体" pitchFamily="2" charset="-122"/>
              </a:rPr>
              <a:t> </a:t>
            </a:r>
            <a:r>
              <a:rPr lang="en-US" altLang="zh-CN" kern="1200" dirty="0" smtClean="0">
                <a:solidFill>
                  <a:srgbClr val="000000"/>
                </a:solidFill>
                <a:latin typeface="宋体" pitchFamily="2" charset="-122"/>
                <a:ea typeface="楷体_GB2312" pitchFamily="49" charset="-122"/>
                <a:sym typeface="宋体" pitchFamily="2" charset="-122"/>
              </a:rPr>
              <a:t>   </a:t>
            </a:r>
            <a:r>
              <a:rPr lang="zh-CN" altLang="en-US" kern="1200" dirty="0" smtClean="0">
                <a:solidFill>
                  <a:srgbClr val="000000"/>
                </a:solidFill>
                <a:latin typeface="宋体" pitchFamily="2" charset="-122"/>
                <a:ea typeface="楷体_GB2312" pitchFamily="49" charset="-122"/>
                <a:sym typeface="宋体" pitchFamily="2" charset="-122"/>
              </a:rPr>
              <a:t>典型应用如意法半导体公司的</a:t>
            </a:r>
            <a:r>
              <a:rPr lang="en-US" altLang="zh-CN" kern="1200" dirty="0" smtClean="0">
                <a:solidFill>
                  <a:srgbClr val="000000"/>
                </a:solidFill>
                <a:latin typeface="宋体" pitchFamily="2" charset="-122"/>
                <a:ea typeface="楷体_GB2312" pitchFamily="49" charset="-122"/>
                <a:sym typeface="宋体" pitchFamily="2" charset="-122"/>
              </a:rPr>
              <a:t>STM32</a:t>
            </a: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楷体_GB2312" pitchFamily="49" charset="-122"/>
                <a:sym typeface="宋体" pitchFamily="2" charset="-122"/>
              </a:rPr>
              <a:t>系列</a:t>
            </a:r>
            <a:r>
              <a:rPr lang="en-US" altLang="zh-CN" kern="1200" dirty="0">
                <a:solidFill>
                  <a:srgbClr val="000000"/>
                </a:solidFill>
                <a:latin typeface="宋体" pitchFamily="2" charset="-122"/>
                <a:ea typeface="楷体_GB2312" pitchFamily="49" charset="-122"/>
                <a:sym typeface="宋体" pitchFamily="2" charset="-122"/>
              </a:rPr>
              <a:t>32</a:t>
            </a:r>
            <a:r>
              <a:rPr lang="zh-CN" altLang="en-US" kern="1200" dirty="0">
                <a:solidFill>
                  <a:srgbClr val="000000"/>
                </a:solidFill>
                <a:latin typeface="宋体" pitchFamily="2" charset="-122"/>
                <a:ea typeface="楷体_GB2312" pitchFamily="49" charset="-122"/>
                <a:sym typeface="宋体" pitchFamily="2" charset="-122"/>
              </a:rPr>
              <a:t>位微</a:t>
            </a:r>
            <a:r>
              <a:rPr lang="zh-CN" altLang="en-US" kern="1200" dirty="0" smtClean="0">
                <a:solidFill>
                  <a:srgbClr val="000000"/>
                </a:solidFill>
                <a:latin typeface="宋体" pitchFamily="2" charset="-122"/>
                <a:ea typeface="楷体_GB2312" pitchFamily="49" charset="-122"/>
                <a:sym typeface="宋体" pitchFamily="2" charset="-122"/>
              </a:rPr>
              <a:t>控制器。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  <a:sym typeface="楷体_GB2312" pitchFamily="49" charset="-122"/>
            </a:endParaRPr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76F6DE0-BD8C-4FCA-953D-81E3B7F4B41A}" type="slidenum">
              <a:rPr lang="en-US" altLang="zh-CN" smtClean="0"/>
              <a:t>16</a:t>
            </a:fld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76754"/>
            <a:ext cx="7673975" cy="576048"/>
          </a:xfrm>
        </p:spPr>
        <p:txBody>
          <a:bodyPr/>
          <a:lstStyle/>
          <a:p>
            <a:pPr>
              <a:defRPr/>
            </a:pPr>
            <a:r>
              <a:rPr lang="en-US" altLang="zh-CN" sz="3200" b="1" dirty="0" smtClean="0">
                <a:solidFill>
                  <a:srgbClr val="7030A0"/>
                </a:solidFill>
                <a:latin typeface="+mn-ea"/>
                <a:ea typeface="+mn-ea"/>
              </a:rPr>
              <a:t> STM32</a:t>
            </a:r>
            <a:r>
              <a:rPr lang="zh-CN" altLang="zh-CN" sz="3200" b="1" dirty="0">
                <a:solidFill>
                  <a:srgbClr val="7030A0"/>
                </a:solidFill>
                <a:latin typeface="+mn-ea"/>
                <a:ea typeface="+mn-ea"/>
              </a:rPr>
              <a:t>系列</a:t>
            </a:r>
            <a:r>
              <a:rPr lang="en-US" altLang="zh-CN" sz="3200" b="1" dirty="0">
                <a:solidFill>
                  <a:srgbClr val="7030A0"/>
                </a:solidFill>
                <a:latin typeface="+mn-ea"/>
                <a:ea typeface="+mn-ea"/>
              </a:rPr>
              <a:t>32</a:t>
            </a:r>
            <a:r>
              <a:rPr lang="zh-CN" altLang="zh-CN" sz="3200" b="1" dirty="0">
                <a:solidFill>
                  <a:srgbClr val="7030A0"/>
                </a:solidFill>
                <a:latin typeface="+mn-ea"/>
                <a:ea typeface="+mn-ea"/>
              </a:rPr>
              <a:t>位微控制器</a:t>
            </a:r>
            <a:endParaRPr lang="zh-CN" altLang="en-US" sz="3200" b="1" dirty="0"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052802"/>
            <a:ext cx="8928744" cy="5544462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STM32</a:t>
            </a:r>
            <a:r>
              <a:rPr lang="zh-CN" altLang="en-US" sz="2400" b="1" dirty="0" smtClean="0"/>
              <a:t>系列基于</a:t>
            </a:r>
            <a:r>
              <a:rPr lang="en-US" altLang="zh-CN" sz="2400" b="1" dirty="0" smtClean="0"/>
              <a:t>ARM</a:t>
            </a:r>
            <a:r>
              <a:rPr lang="zh-CN" altLang="en-US" sz="2400" b="1" dirty="0" smtClean="0"/>
              <a:t>技术的</a:t>
            </a:r>
            <a:r>
              <a:rPr lang="en-US" altLang="zh-CN" sz="2400" b="1" dirty="0" smtClean="0"/>
              <a:t>Cortex‑M</a:t>
            </a:r>
            <a:r>
              <a:rPr lang="zh-CN" altLang="en-US" sz="2400" b="1" dirty="0"/>
              <a:t>处理器。它能支持</a:t>
            </a:r>
            <a:r>
              <a:rPr lang="en-US" altLang="zh-CN" sz="2400" b="1" dirty="0"/>
              <a:t>32</a:t>
            </a:r>
            <a:r>
              <a:rPr lang="zh-CN" altLang="en-US" sz="2400" b="1" dirty="0"/>
              <a:t>位广泛的应用，支持包括高性能、实时功能、</a:t>
            </a:r>
            <a:r>
              <a:rPr lang="zh-CN" altLang="en-US" sz="2400" b="1" dirty="0" smtClean="0"/>
              <a:t>数字信号处理和</a:t>
            </a:r>
            <a:r>
              <a:rPr lang="zh-CN" altLang="en-US" sz="2400" b="1" dirty="0"/>
              <a:t>低功耗、低电压操作，同时拥有一个完全集成和易用的</a:t>
            </a:r>
            <a:r>
              <a:rPr lang="zh-CN" altLang="en-US" sz="2400" b="1" dirty="0" smtClean="0"/>
              <a:t>开发系统。</a:t>
            </a:r>
            <a:endParaRPr lang="zh-CN" altLang="en-US" sz="2400" b="1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b="1" dirty="0" smtClean="0"/>
              <a:t>       </a:t>
            </a:r>
            <a:r>
              <a:rPr lang="en-US" altLang="zh-CN" sz="2400" b="1" dirty="0" smtClean="0">
                <a:solidFill>
                  <a:schemeClr val="accent2"/>
                </a:solidFill>
              </a:rPr>
              <a:t>STM32</a:t>
            </a:r>
            <a:r>
              <a:rPr lang="zh-CN" altLang="en-US" sz="2400" b="1" dirty="0">
                <a:solidFill>
                  <a:schemeClr val="accent2"/>
                </a:solidFill>
              </a:rPr>
              <a:t>系列通用</a:t>
            </a:r>
            <a:r>
              <a:rPr lang="zh-CN" altLang="en-US" sz="2400" b="1" dirty="0" smtClean="0">
                <a:solidFill>
                  <a:schemeClr val="accent2"/>
                </a:solidFill>
              </a:rPr>
              <a:t>资源</a:t>
            </a:r>
            <a:endParaRPr lang="en-US" altLang="zh-CN" sz="2400" b="1" dirty="0" smtClean="0">
              <a:solidFill>
                <a:schemeClr val="accent2"/>
              </a:solidFill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000" b="1" dirty="0" smtClean="0">
                <a:latin typeface="+mn-ea"/>
              </a:rPr>
              <a:t>串行通信方式：支持</a:t>
            </a:r>
            <a:r>
              <a:rPr lang="en-US" altLang="zh-CN" sz="2000" b="1" dirty="0" smtClean="0">
                <a:latin typeface="+mn-ea"/>
              </a:rPr>
              <a:t>USART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en-US" altLang="zh-CN" sz="2000" b="1" dirty="0">
                <a:latin typeface="+mn-ea"/>
              </a:rPr>
              <a:t>SPI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en-US" altLang="zh-CN" sz="2000" b="1" dirty="0">
                <a:latin typeface="+mn-ea"/>
              </a:rPr>
              <a:t>I</a:t>
            </a:r>
            <a:r>
              <a:rPr lang="en-US" altLang="zh-CN" sz="2000" b="1" baseline="30000" dirty="0">
                <a:latin typeface="+mn-ea"/>
              </a:rPr>
              <a:t>2</a:t>
            </a:r>
            <a:r>
              <a:rPr lang="en-US" altLang="zh-CN" sz="2000" b="1" dirty="0">
                <a:latin typeface="+mn-ea"/>
              </a:rPr>
              <a:t>C;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+mn-ea"/>
              </a:rPr>
              <a:t>定时器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en-US" altLang="zh-CN" sz="2000" b="1" dirty="0" smtClean="0">
                <a:latin typeface="+mn-ea"/>
              </a:rPr>
              <a:t>32</a:t>
            </a:r>
            <a:r>
              <a:rPr lang="zh-CN" altLang="en-US" sz="2000" b="1" dirty="0" smtClean="0">
                <a:latin typeface="+mn-ea"/>
              </a:rPr>
              <a:t>位</a:t>
            </a:r>
            <a:endParaRPr lang="en-US" altLang="zh-CN" sz="2000" b="1" dirty="0">
              <a:latin typeface="+mn-ea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+mn-ea"/>
              </a:rPr>
              <a:t>直接内存存取：</a:t>
            </a:r>
            <a:r>
              <a:rPr lang="en-US" altLang="zh-CN" sz="2000" b="1" dirty="0">
                <a:latin typeface="+mn-ea"/>
              </a:rPr>
              <a:t>Multiple DMA;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+mn-ea"/>
              </a:rPr>
              <a:t>看门狗和实时时钟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en-US" altLang="zh-CN" sz="2000" b="1" dirty="0" smtClean="0">
                <a:latin typeface="+mn-ea"/>
              </a:rPr>
              <a:t>watchdogs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en-US" altLang="zh-CN" sz="2000" b="1" dirty="0">
                <a:latin typeface="+mn-ea"/>
              </a:rPr>
              <a:t>RTC;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000" b="1" dirty="0" smtClean="0">
                <a:latin typeface="+mn-ea"/>
              </a:rPr>
              <a:t>数模转换：</a:t>
            </a:r>
            <a:r>
              <a:rPr lang="en-US" altLang="zh-CN" sz="2000" b="1" dirty="0" smtClean="0">
                <a:latin typeface="+mn-ea"/>
              </a:rPr>
              <a:t>12-bit </a:t>
            </a:r>
            <a:r>
              <a:rPr lang="en-US" altLang="zh-CN" sz="2000" b="1" dirty="0">
                <a:latin typeface="+mn-ea"/>
              </a:rPr>
              <a:t>DAC;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+mn-ea"/>
              </a:rPr>
              <a:t>模数转换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en-US" altLang="zh-CN" sz="2000" b="1" dirty="0" smtClean="0">
                <a:latin typeface="+mn-ea"/>
              </a:rPr>
              <a:t>12-bit;</a:t>
            </a:r>
            <a:endParaRPr lang="en-US" altLang="zh-CN" sz="2000" b="1" dirty="0">
              <a:latin typeface="+mn-ea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+mn-ea"/>
              </a:rPr>
              <a:t>振荡器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en-US" altLang="zh-CN" sz="2000" b="1" dirty="0" smtClean="0">
                <a:latin typeface="+mn-ea"/>
              </a:rPr>
              <a:t>32KHz </a:t>
            </a:r>
            <a:r>
              <a:rPr lang="en-US" altLang="zh-CN" sz="2000" b="1" dirty="0">
                <a:latin typeface="+mn-ea"/>
              </a:rPr>
              <a:t>oscillator;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+mn-ea"/>
              </a:rPr>
              <a:t>工作温度：</a:t>
            </a:r>
            <a:r>
              <a:rPr lang="en-US" altLang="zh-CN" sz="2000" b="1" dirty="0">
                <a:latin typeface="+mn-ea"/>
              </a:rPr>
              <a:t>-40 to +85 °C </a:t>
            </a:r>
            <a:r>
              <a:rPr lang="en-US" altLang="zh-CN" sz="2000" b="1" dirty="0" smtClean="0">
                <a:latin typeface="+mn-ea"/>
              </a:rPr>
              <a:t>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+mn-ea"/>
              </a:rPr>
              <a:t>低电压：</a:t>
            </a:r>
            <a:r>
              <a:rPr lang="en-US" altLang="zh-CN" sz="2000" b="1" dirty="0">
                <a:latin typeface="+mn-ea"/>
              </a:rPr>
              <a:t>Low voltage 2.0 to 3.6 </a:t>
            </a:r>
            <a:endParaRPr lang="en-US" altLang="zh-CN" sz="2000" b="1" dirty="0" smtClean="0">
              <a:latin typeface="+mn-ea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000" b="1" dirty="0" smtClean="0">
                <a:latin typeface="+mn-ea"/>
              </a:rPr>
              <a:t>内部</a:t>
            </a:r>
            <a:r>
              <a:rPr lang="zh-CN" altLang="en-US" sz="2000" b="1" dirty="0">
                <a:latin typeface="+mn-ea"/>
              </a:rPr>
              <a:t>温度传感器：</a:t>
            </a:r>
            <a:r>
              <a:rPr lang="en-US" altLang="zh-CN" sz="2000" b="1" dirty="0">
                <a:latin typeface="+mn-ea"/>
              </a:rPr>
              <a:t>Temperature sensor</a:t>
            </a:r>
            <a:r>
              <a:rPr lang="zh-CN" altLang="en-US" sz="2000" b="1" dirty="0" smtClean="0">
                <a:latin typeface="+mn-ea"/>
              </a:rPr>
              <a:t>。           图</a:t>
            </a:r>
            <a:r>
              <a:rPr lang="en-US" altLang="zh-CN" sz="2000" b="1" dirty="0" smtClean="0">
                <a:latin typeface="+mn-ea"/>
              </a:rPr>
              <a:t>1.5 </a:t>
            </a:r>
            <a:r>
              <a:rPr lang="zh-CN" altLang="en-US" sz="2000" b="1" dirty="0" smtClean="0">
                <a:latin typeface="+mn-ea"/>
              </a:rPr>
              <a:t>封装外形</a:t>
            </a:r>
            <a:endParaRPr lang="en-US" altLang="zh-CN" sz="2000" b="1" dirty="0">
              <a:latin typeface="+mn-ea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000" b="1" dirty="0" smtClean="0">
                <a:latin typeface="+mn-ea"/>
              </a:rPr>
              <a:t>例如</a:t>
            </a:r>
            <a:r>
              <a:rPr lang="en-US" altLang="zh-CN" sz="2000" b="1" dirty="0" smtClean="0">
                <a:latin typeface="+mn-ea"/>
              </a:rPr>
              <a:t>STM32F3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en-US" altLang="zh-CN" sz="2000" b="1" dirty="0" smtClean="0">
                <a:latin typeface="+mn-ea"/>
              </a:rPr>
              <a:t>Cortex</a:t>
            </a:r>
            <a:r>
              <a:rPr lang="en-US" altLang="zh-CN" sz="2000" b="1" dirty="0">
                <a:latin typeface="+mn-ea"/>
              </a:rPr>
              <a:t>®-M4</a:t>
            </a:r>
            <a:r>
              <a:rPr lang="zh-CN" altLang="en-US" sz="2000" b="1" dirty="0">
                <a:latin typeface="+mn-ea"/>
              </a:rPr>
              <a:t>内核；</a:t>
            </a:r>
            <a:r>
              <a:rPr lang="en-US" altLang="zh-CN" sz="2000" b="1" dirty="0">
                <a:latin typeface="+mn-ea"/>
              </a:rPr>
              <a:t>16KB</a:t>
            </a:r>
            <a:r>
              <a:rPr lang="zh-CN" altLang="en-US" sz="2000" b="1" dirty="0">
                <a:latin typeface="+mn-ea"/>
              </a:rPr>
              <a:t>到</a:t>
            </a:r>
            <a:r>
              <a:rPr lang="en-US" altLang="zh-CN" sz="2000" b="1" dirty="0">
                <a:latin typeface="+mn-ea"/>
              </a:rPr>
              <a:t>512KB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en-US" altLang="zh-CN" sz="2000" b="1" dirty="0" smtClean="0">
                <a:latin typeface="+mn-ea"/>
              </a:rPr>
              <a:t>Flash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2B17FFE-4EBE-4218-A965-B5CFDA7B8342}" type="slidenum">
              <a:rPr altLang="zh-CN" sz="10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zh-CN" altLang="zh-CN" sz="1000" dirty="0">
              <a:solidFill>
                <a:srgbClr val="000000"/>
              </a:solidFill>
            </a:endParaRPr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7D697A7-3A09-42FC-B98A-7454272A2B4C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54" y="2348910"/>
            <a:ext cx="3314346" cy="27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307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176" y="43801"/>
            <a:ext cx="7673975" cy="580135"/>
          </a:xfrm>
        </p:spPr>
        <p:txBody>
          <a:bodyPr/>
          <a:lstStyle/>
          <a:p>
            <a:r>
              <a:rPr lang="en-US" altLang="zh-CN" dirty="0"/>
              <a:t>STM32F10x</a:t>
            </a:r>
            <a:r>
              <a:rPr lang="zh-CN" altLang="en-US" dirty="0"/>
              <a:t>系列单片机芯片编号说明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2" y="623936"/>
            <a:ext cx="7488624" cy="621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1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/>
          <p:cNvSpPr>
            <a:spLocks noGrp="1" noChangeArrowheads="1"/>
          </p:cNvSpPr>
          <p:nvPr>
            <p:ph idx="1"/>
          </p:nvPr>
        </p:nvSpPr>
        <p:spPr>
          <a:xfrm>
            <a:off x="0" y="625030"/>
            <a:ext cx="8928744" cy="5692165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CC"/>
                </a:solidFill>
              </a:rPr>
              <a:t>     （</a:t>
            </a:r>
            <a:r>
              <a:rPr lang="en-US" sz="2400" b="1" dirty="0">
                <a:solidFill>
                  <a:srgbClr val="0000CC"/>
                </a:solidFill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</a:rPr>
              <a:t>）</a:t>
            </a:r>
            <a:r>
              <a:rPr lang="en-US" sz="2400" b="1" dirty="0">
                <a:solidFill>
                  <a:srgbClr val="0000CC"/>
                </a:solidFill>
              </a:rPr>
              <a:t>Cortex-R</a:t>
            </a:r>
            <a:r>
              <a:rPr lang="zh-CN" altLang="en-US" sz="2400" b="1" dirty="0">
                <a:solidFill>
                  <a:srgbClr val="0000CC"/>
                </a:solidFill>
              </a:rPr>
              <a:t>系列</a:t>
            </a:r>
            <a:endParaRPr lang="en-US" sz="2400" b="1" dirty="0">
              <a:solidFill>
                <a:srgbClr val="0000CC"/>
              </a:solidFill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/>
              <a:t> </a:t>
            </a:r>
            <a:r>
              <a:rPr lang="en-US" sz="2400" b="1" dirty="0" smtClean="0"/>
              <a:t>       R</a:t>
            </a:r>
            <a:r>
              <a:rPr lang="zh-CN" altLang="en-US" sz="2400" b="1" dirty="0"/>
              <a:t>系列不仅支持</a:t>
            </a:r>
            <a:r>
              <a:rPr lang="en-US" sz="2400" b="1" dirty="0"/>
              <a:t>ARM16</a:t>
            </a:r>
            <a:r>
              <a:rPr lang="zh-CN" altLang="en-US" sz="2400" b="1" dirty="0"/>
              <a:t>位指令集还支持</a:t>
            </a:r>
            <a:r>
              <a:rPr lang="en-US" sz="2400" b="1" dirty="0"/>
              <a:t>ARM32</a:t>
            </a:r>
            <a:r>
              <a:rPr lang="zh-CN" altLang="en-US" sz="2400" b="1" dirty="0"/>
              <a:t>指令集</a:t>
            </a:r>
            <a:r>
              <a:rPr lang="zh-CN" altLang="en-US" sz="2400" b="1" dirty="0" smtClean="0"/>
              <a:t>，</a:t>
            </a:r>
            <a:r>
              <a:rPr lang="en-US" sz="2400" b="1" dirty="0" smtClean="0"/>
              <a:t>R</a:t>
            </a:r>
            <a:r>
              <a:rPr lang="zh-CN" altLang="en-US" sz="2400" b="1" dirty="0" smtClean="0"/>
              <a:t>系列是针对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快速实时的嵌入式系统的应用</a:t>
            </a:r>
            <a:r>
              <a:rPr lang="zh-CN" altLang="en-US" sz="2400" b="1" dirty="0" smtClean="0"/>
              <a:t>，包括航空航天、汽车</a:t>
            </a:r>
            <a:r>
              <a:rPr lang="zh-CN" altLang="en-US" sz="2400" b="1" dirty="0"/>
              <a:t>电子、网络和影像系统</a:t>
            </a:r>
            <a:r>
              <a:rPr lang="zh-CN" altLang="en-US" sz="2400" b="1" dirty="0" smtClean="0"/>
              <a:t>。适用于</a:t>
            </a:r>
            <a:r>
              <a:rPr lang="zh-CN" altLang="en-US" sz="2400" b="1" dirty="0"/>
              <a:t>实时操作系统的嵌入式处理器。</a:t>
            </a:r>
            <a:endParaRPr lang="en-US" sz="2400" b="1" dirty="0"/>
          </a:p>
          <a:p>
            <a:pPr marL="0" indent="0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CC"/>
                </a:solidFill>
              </a:rPr>
              <a:t>     （</a:t>
            </a:r>
            <a:r>
              <a:rPr lang="en-US" sz="2400" b="1" dirty="0">
                <a:solidFill>
                  <a:srgbClr val="0000CC"/>
                </a:solidFill>
              </a:rPr>
              <a:t>3</a:t>
            </a:r>
            <a:r>
              <a:rPr lang="zh-CN" altLang="en-US" sz="2400" b="1" dirty="0">
                <a:solidFill>
                  <a:srgbClr val="0000CC"/>
                </a:solidFill>
              </a:rPr>
              <a:t>）</a:t>
            </a:r>
            <a:r>
              <a:rPr lang="en-US" sz="2400" b="1" dirty="0">
                <a:solidFill>
                  <a:srgbClr val="0000CC"/>
                </a:solidFill>
              </a:rPr>
              <a:t>Cortex-A</a:t>
            </a:r>
            <a:r>
              <a:rPr lang="zh-CN" altLang="en-US" sz="2400" b="1" dirty="0">
                <a:solidFill>
                  <a:srgbClr val="0000CC"/>
                </a:solidFill>
              </a:rPr>
              <a:t>系列</a:t>
            </a:r>
            <a:endParaRPr lang="en-US" sz="2400" b="1" dirty="0">
              <a:solidFill>
                <a:srgbClr val="0000CC"/>
              </a:solidFill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sz="2400" b="1" dirty="0"/>
              <a:t> </a:t>
            </a:r>
            <a:r>
              <a:rPr lang="en-US" sz="2400" b="1" dirty="0" smtClean="0"/>
              <a:t>       A</a:t>
            </a:r>
            <a:r>
              <a:rPr lang="zh-CN" altLang="en-US" sz="2400" b="1" dirty="0"/>
              <a:t>系列同样支持</a:t>
            </a:r>
            <a:r>
              <a:rPr lang="en-US" sz="2400" b="1" dirty="0" smtClean="0"/>
              <a:t>ARM16</a:t>
            </a:r>
            <a:r>
              <a:rPr lang="zh-CN" altLang="en-US" sz="2400" b="1" dirty="0" smtClean="0"/>
              <a:t>、</a:t>
            </a:r>
            <a:r>
              <a:rPr lang="en-US" sz="2400" b="1" dirty="0" smtClean="0"/>
              <a:t>32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64</a:t>
            </a:r>
            <a:r>
              <a:rPr lang="zh-CN" altLang="en-US" sz="2400" b="1" dirty="0" smtClean="0"/>
              <a:t>位</a:t>
            </a:r>
            <a:r>
              <a:rPr lang="zh-CN" altLang="en-US" sz="2400" b="1" dirty="0"/>
              <a:t>指令集，更侧重于运行包括</a:t>
            </a:r>
            <a:r>
              <a:rPr lang="en-US" sz="2400" b="1" dirty="0"/>
              <a:t>Linux</a:t>
            </a:r>
            <a:r>
              <a:rPr lang="zh-CN" altLang="en-US" sz="2400" b="1" dirty="0"/>
              <a:t>、</a:t>
            </a:r>
            <a:r>
              <a:rPr lang="en-US" sz="2400" b="1" dirty="0"/>
              <a:t>windows  CE</a:t>
            </a:r>
            <a:r>
              <a:rPr lang="zh-CN" altLang="en-US" sz="2400" b="1" dirty="0"/>
              <a:t>和</a:t>
            </a:r>
            <a:r>
              <a:rPr lang="en-US" sz="2400" b="1" dirty="0" err="1"/>
              <a:t>Symbian</a:t>
            </a:r>
            <a:r>
              <a:rPr lang="zh-CN" altLang="en-US" sz="2400" b="1" dirty="0"/>
              <a:t>等</a:t>
            </a:r>
            <a:r>
              <a:rPr lang="zh-CN" altLang="en-US" sz="2400" b="1" dirty="0">
                <a:solidFill>
                  <a:srgbClr val="C00000"/>
                </a:solidFill>
              </a:rPr>
              <a:t>需要复杂操作系统和多用户应用在内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的娱乐</a:t>
            </a:r>
            <a:r>
              <a:rPr lang="zh-CN" altLang="en-US" sz="2400" b="1" dirty="0">
                <a:solidFill>
                  <a:srgbClr val="C00000"/>
                </a:solidFill>
              </a:rPr>
              <a:t>和无线产品设计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的，如手机、平板电脑等。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indent="0">
              <a:spcBef>
                <a:spcPts val="0"/>
              </a:spcBef>
              <a:defRPr/>
            </a:pPr>
            <a:r>
              <a:rPr lang="zh-CN" altLang="en-US" dirty="0" smtClean="0">
                <a:latin typeface="+mn-ea"/>
                <a:sym typeface="宋体" pitchFamily="2" charset="-122"/>
              </a:rPr>
              <a:t>    近年来</a:t>
            </a:r>
            <a:r>
              <a:rPr lang="zh-CN" altLang="en-US" dirty="0">
                <a:latin typeface="+mn-ea"/>
                <a:sym typeface="宋体" pitchFamily="2" charset="-122"/>
              </a:rPr>
              <a:t>，</a:t>
            </a:r>
            <a:r>
              <a:rPr lang="en-US" altLang="zh-CN" dirty="0">
                <a:latin typeface="+mn-ea"/>
                <a:sym typeface="宋体" pitchFamily="2" charset="-122"/>
              </a:rPr>
              <a:t>ARM</a:t>
            </a:r>
            <a:r>
              <a:rPr lang="zh-CN" altLang="en-US" dirty="0">
                <a:latin typeface="+mn-ea"/>
                <a:sym typeface="宋体" pitchFamily="2" charset="-122"/>
              </a:rPr>
              <a:t>公司发布了新一代处理器架构</a:t>
            </a:r>
            <a:r>
              <a:rPr lang="en-US" altLang="zh-CN" dirty="0">
                <a:latin typeface="+mn-ea"/>
                <a:sym typeface="宋体" pitchFamily="2" charset="-122"/>
              </a:rPr>
              <a:t>ARMv8</a:t>
            </a:r>
            <a:r>
              <a:rPr lang="zh-CN" altLang="en-US" dirty="0">
                <a:latin typeface="+mn-ea"/>
                <a:sym typeface="宋体" pitchFamily="2" charset="-122"/>
              </a:rPr>
              <a:t>。其架构引入了</a:t>
            </a:r>
            <a:r>
              <a:rPr lang="en-US" altLang="zh-CN" dirty="0">
                <a:latin typeface="+mn-ea"/>
                <a:sym typeface="宋体" pitchFamily="2" charset="-122"/>
              </a:rPr>
              <a:t>64</a:t>
            </a:r>
            <a:r>
              <a:rPr lang="zh-CN" altLang="en-US" dirty="0">
                <a:latin typeface="+mn-ea"/>
                <a:sym typeface="宋体" pitchFamily="2" charset="-122"/>
              </a:rPr>
              <a:t>位处理技术，并扩展了虚拟寻址。 </a:t>
            </a:r>
            <a:endParaRPr lang="en-US" altLang="zh-CN" dirty="0" smtClean="0">
              <a:latin typeface="+mn-ea"/>
              <a:sym typeface="宋体" pitchFamily="2" charset="-122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endParaRPr lang="en-US" altLang="zh-CN" sz="2400" b="1" dirty="0">
              <a:latin typeface="+mn-ea"/>
              <a:sym typeface="宋体" pitchFamily="2" charset="-122"/>
            </a:endParaRPr>
          </a:p>
          <a:p>
            <a:pPr indent="0"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ea"/>
              </a:rPr>
              <a:t>    目前常见有：</a:t>
            </a:r>
            <a:endParaRPr lang="en-US" altLang="zh-CN" sz="2400" b="1" dirty="0" smtClean="0">
              <a:latin typeface="+mn-ea"/>
            </a:endParaRPr>
          </a:p>
          <a:p>
            <a:pPr indent="0"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ea"/>
              </a:rPr>
              <a:t>基于</a:t>
            </a:r>
            <a:r>
              <a:rPr lang="en-US" altLang="zh-CN" dirty="0" smtClean="0">
                <a:solidFill>
                  <a:srgbClr val="000000"/>
                </a:solidFill>
                <a:latin typeface="宋体"/>
                <a:sym typeface="宋体" pitchFamily="2" charset="-122"/>
              </a:rPr>
              <a:t>Cortex-A9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  <a:sym typeface="宋体" pitchFamily="2" charset="-122"/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  <a:latin typeface="宋体"/>
                <a:sym typeface="宋体" pitchFamily="2" charset="-122"/>
              </a:rPr>
              <a:t>A57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  <a:sym typeface="宋体" pitchFamily="2" charset="-122"/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  <a:latin typeface="宋体"/>
                <a:sym typeface="宋体" pitchFamily="2" charset="-122"/>
              </a:rPr>
              <a:t>A72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  <a:sym typeface="宋体" pitchFamily="2" charset="-122"/>
              </a:rPr>
              <a:t>等微处理器</a:t>
            </a:r>
            <a:r>
              <a:rPr lang="zh-CN" alt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2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indent="0">
              <a:spcBef>
                <a:spcPts val="0"/>
              </a:spcBef>
              <a:defRPr/>
            </a:pPr>
            <a:r>
              <a:rPr lang="en-US" altLang="zh-CN" dirty="0" smtClean="0">
                <a:latin typeface="+mn-ea"/>
              </a:rPr>
              <a:t>A57</a:t>
            </a:r>
            <a:r>
              <a:rPr lang="zh-CN" altLang="en-US" dirty="0" smtClean="0">
                <a:latin typeface="+mn-ea"/>
              </a:rPr>
              <a:t>芯片外形封装如图</a:t>
            </a:r>
            <a:r>
              <a:rPr lang="en-US" altLang="zh-CN" dirty="0" smtClean="0">
                <a:latin typeface="+mn-ea"/>
              </a:rPr>
              <a:t>1.6</a:t>
            </a:r>
            <a:r>
              <a:rPr lang="zh-CN" altLang="en-US" dirty="0" smtClean="0">
                <a:latin typeface="+mn-ea"/>
              </a:rPr>
              <a:t>所示。</a:t>
            </a:r>
            <a:endParaRPr lang="en-US" altLang="zh-CN" sz="2400" dirty="0">
              <a:latin typeface="+mn-ea"/>
            </a:endParaRPr>
          </a:p>
          <a:p>
            <a:pPr marL="0" indent="0">
              <a:spcBef>
                <a:spcPct val="0"/>
              </a:spcBef>
              <a:buFont typeface="Wingdings" pitchFamily="2" charset="2"/>
              <a:buNone/>
              <a:defRPr/>
            </a:pP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5602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463944E-0E3C-4C02-A24C-D61957B68A54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zh-CN" altLang="zh-CN" sz="1800">
              <a:latin typeface="Times New Roman" pitchFamily="18" charset="0"/>
            </a:endParaRPr>
          </a:p>
        </p:txBody>
      </p:sp>
      <p:sp>
        <p:nvSpPr>
          <p:cNvPr id="25604" name="灯片编号占位符 3"/>
          <p:cNvSpPr>
            <a:spLocks noGrp="1" noChangeArrowheads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6B46916-1DCB-4CBA-942A-28CCEC2AC6DD}" type="slidenum">
              <a:rPr lang="en-US" altLang="zh-CN" sz="2400">
                <a:latin typeface="Franklin Gothic Book" pitchFamily="34" charset="0"/>
                <a:ea typeface="黑体" pitchFamily="49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CN" sz="2400">
              <a:latin typeface="Franklin Gothic Book" pitchFamily="34" charset="0"/>
              <a:ea typeface="黑体" pitchFamily="49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99527A5-6978-459F-9C45-AC46C3266C5B}" type="slidenum">
              <a:rPr lang="en-US" altLang="zh-CN" smtClean="0"/>
              <a:t>19</a:t>
            </a:fld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90" y="4221066"/>
            <a:ext cx="3183651" cy="20364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b="1" smtClean="0">
                <a:solidFill>
                  <a:srgbClr val="990000"/>
                </a:solidFill>
                <a:latin typeface="宋体" pitchFamily="2" charset="-122"/>
              </a:rPr>
              <a:t>         课程目录</a:t>
            </a:r>
          </a:p>
        </p:txBody>
      </p:sp>
      <p:sp>
        <p:nvSpPr>
          <p:cNvPr id="14339" name="内容占位符 2"/>
          <p:cNvSpPr>
            <a:spLocks noGrp="1" noChangeArrowheads="1"/>
          </p:cNvSpPr>
          <p:nvPr>
            <p:ph idx="1"/>
          </p:nvPr>
        </p:nvSpPr>
        <p:spPr>
          <a:xfrm>
            <a:off x="323646" y="1052802"/>
            <a:ext cx="8712726" cy="5084430"/>
          </a:xfrm>
        </p:spPr>
        <p:txBody>
          <a:bodyPr/>
          <a:lstStyle/>
          <a:p>
            <a:pPr marL="566738" indent="-612000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>
                <a:latin typeface="宋体" pitchFamily="2" charset="-122"/>
              </a:rPr>
              <a:t>第</a:t>
            </a:r>
            <a:r>
              <a:rPr lang="en-US" altLang="zh-CN" b="1" dirty="0" smtClean="0">
                <a:latin typeface="宋体" pitchFamily="2" charset="-122"/>
              </a:rPr>
              <a:t>1</a:t>
            </a:r>
            <a:r>
              <a:rPr lang="zh-CN" altLang="en-US" b="1" dirty="0" smtClean="0">
                <a:latin typeface="宋体" pitchFamily="2" charset="-122"/>
              </a:rPr>
              <a:t>章 单片机概述                            	</a:t>
            </a:r>
          </a:p>
          <a:p>
            <a:pPr marL="566738" indent="-612000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>
                <a:latin typeface="宋体" pitchFamily="2" charset="-122"/>
              </a:rPr>
              <a:t>第</a:t>
            </a:r>
            <a:r>
              <a:rPr lang="en-US" altLang="zh-CN" b="1" dirty="0" smtClean="0">
                <a:latin typeface="宋体" pitchFamily="2" charset="-122"/>
              </a:rPr>
              <a:t>2</a:t>
            </a:r>
            <a:r>
              <a:rPr lang="zh-CN" altLang="en-US" b="1" dirty="0" smtClean="0">
                <a:latin typeface="宋体" pitchFamily="2" charset="-122"/>
              </a:rPr>
              <a:t>章 </a:t>
            </a:r>
            <a:r>
              <a:rPr lang="en-US" altLang="zh-CN" b="1" dirty="0" smtClean="0">
                <a:latin typeface="宋体" pitchFamily="2" charset="-122"/>
              </a:rPr>
              <a:t>MCS-51</a:t>
            </a:r>
            <a:r>
              <a:rPr lang="zh-CN" altLang="en-US" b="1" dirty="0" smtClean="0">
                <a:latin typeface="宋体" pitchFamily="2" charset="-122"/>
              </a:rPr>
              <a:t>单片机的内部结构                                </a:t>
            </a:r>
          </a:p>
          <a:p>
            <a:pPr marL="566738" indent="-612000" eaLnBrk="1" hangingPunct="1">
              <a:lnSpc>
                <a:spcPct val="125000"/>
              </a:lnSpc>
            </a:pPr>
            <a:r>
              <a:rPr lang="zh-CN" altLang="en-US" b="1" dirty="0" smtClean="0">
                <a:latin typeface="宋体" pitchFamily="2" charset="-122"/>
              </a:rPr>
              <a:t>第</a:t>
            </a:r>
            <a:r>
              <a:rPr lang="en-US" altLang="zh-CN" b="1" dirty="0" smtClean="0">
                <a:latin typeface="宋体" pitchFamily="2" charset="-122"/>
              </a:rPr>
              <a:t>3</a:t>
            </a:r>
            <a:r>
              <a:rPr lang="zh-CN" altLang="en-US" dirty="0" smtClean="0">
                <a:latin typeface="宋体" pitchFamily="2" charset="-122"/>
              </a:rPr>
              <a:t>章 单片机</a:t>
            </a:r>
            <a:r>
              <a:rPr lang="en-US" altLang="zh-CN" dirty="0" smtClean="0">
                <a:latin typeface="宋体" pitchFamily="2" charset="-122"/>
              </a:rPr>
              <a:t>C51</a:t>
            </a:r>
            <a:r>
              <a:rPr lang="zh-CN" altLang="en-US" dirty="0" smtClean="0">
                <a:latin typeface="宋体" pitchFamily="2" charset="-122"/>
              </a:rPr>
              <a:t>语言程序设计</a:t>
            </a:r>
            <a:endParaRPr lang="zh-CN" altLang="en-US" b="1" dirty="0" smtClean="0">
              <a:latin typeface="宋体" pitchFamily="2" charset="-122"/>
            </a:endParaRPr>
          </a:p>
          <a:p>
            <a:pPr marL="566738" indent="-612000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>
                <a:latin typeface="宋体" pitchFamily="2" charset="-122"/>
              </a:rPr>
              <a:t>第</a:t>
            </a:r>
            <a:r>
              <a:rPr lang="en-US" altLang="zh-CN" b="1" dirty="0" smtClean="0">
                <a:latin typeface="宋体" pitchFamily="2" charset="-122"/>
              </a:rPr>
              <a:t>4</a:t>
            </a:r>
            <a:r>
              <a:rPr lang="zh-CN" altLang="en-US" b="1" dirty="0" smtClean="0">
                <a:latin typeface="宋体" pitchFamily="2" charset="-122"/>
              </a:rPr>
              <a:t>章 单片机的接口与应用</a:t>
            </a:r>
            <a:endParaRPr lang="en-US" altLang="zh-CN" b="1" dirty="0" smtClean="0">
              <a:latin typeface="宋体" pitchFamily="2" charset="-122"/>
            </a:endParaRPr>
          </a:p>
          <a:p>
            <a:pPr marL="566738" indent="-612000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>
                <a:latin typeface="宋体" pitchFamily="2" charset="-122"/>
              </a:rPr>
              <a:t>第</a:t>
            </a:r>
            <a:r>
              <a:rPr lang="en-US" altLang="zh-CN" b="1" dirty="0" smtClean="0">
                <a:latin typeface="宋体" pitchFamily="2" charset="-122"/>
              </a:rPr>
              <a:t>5</a:t>
            </a:r>
            <a:r>
              <a:rPr lang="zh-CN" altLang="en-US" b="1" dirty="0" smtClean="0">
                <a:latin typeface="宋体" pitchFamily="2" charset="-122"/>
              </a:rPr>
              <a:t>章 单片机的中断系统</a:t>
            </a:r>
          </a:p>
          <a:p>
            <a:pPr marL="566738" indent="-612000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>
                <a:latin typeface="宋体" pitchFamily="2" charset="-122"/>
              </a:rPr>
              <a:t>第</a:t>
            </a:r>
            <a:r>
              <a:rPr lang="en-US" altLang="zh-CN" b="1" dirty="0" smtClean="0">
                <a:latin typeface="宋体" pitchFamily="2" charset="-122"/>
              </a:rPr>
              <a:t>6</a:t>
            </a:r>
            <a:r>
              <a:rPr lang="zh-CN" altLang="en-US" b="1" dirty="0" smtClean="0">
                <a:latin typeface="宋体" pitchFamily="2" charset="-122"/>
              </a:rPr>
              <a:t>章 单片机的定时</a:t>
            </a:r>
            <a:r>
              <a:rPr lang="en-US" altLang="zh-CN" b="1" dirty="0" smtClean="0">
                <a:latin typeface="宋体" pitchFamily="2" charset="-122"/>
              </a:rPr>
              <a:t>/</a:t>
            </a:r>
            <a:r>
              <a:rPr lang="zh-CN" altLang="en-US" b="1" dirty="0" smtClean="0">
                <a:latin typeface="宋体" pitchFamily="2" charset="-122"/>
              </a:rPr>
              <a:t>计数器</a:t>
            </a:r>
          </a:p>
          <a:p>
            <a:pPr marL="566738" indent="-612000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b="1" dirty="0" smtClean="0">
                <a:latin typeface="宋体" pitchFamily="2" charset="-122"/>
              </a:rPr>
              <a:t>第</a:t>
            </a:r>
            <a:r>
              <a:rPr lang="en-US" altLang="zh-CN" b="1" dirty="0" smtClean="0">
                <a:latin typeface="宋体" pitchFamily="2" charset="-122"/>
              </a:rPr>
              <a:t>7</a:t>
            </a:r>
            <a:r>
              <a:rPr lang="zh-CN" altLang="en-US" b="1" dirty="0" smtClean="0">
                <a:latin typeface="宋体" pitchFamily="2" charset="-122"/>
              </a:rPr>
              <a:t>章 单片机串行通信</a:t>
            </a:r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42875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28CF220-D844-45B7-BDC4-D9AE01BB8056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458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dirty="0" smtClean="0">
                <a:solidFill>
                  <a:srgbClr val="9933FF"/>
                </a:solidFill>
              </a:rPr>
              <a:t>    3. </a:t>
            </a:r>
            <a:r>
              <a:rPr lang="zh-CN" altLang="en-US" sz="3200" b="1" dirty="0" smtClean="0">
                <a:solidFill>
                  <a:srgbClr val="9933FF"/>
                </a:solidFill>
              </a:rPr>
              <a:t>数字信号处理器</a:t>
            </a:r>
            <a:r>
              <a:rPr lang="en-US" altLang="zh-CN" sz="3200" b="1" dirty="0" smtClean="0">
                <a:solidFill>
                  <a:srgbClr val="9933FF"/>
                </a:solidFill>
              </a:rPr>
              <a:t>DSP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CN" b="1" dirty="0" smtClean="0"/>
              <a:t>        </a:t>
            </a:r>
            <a:r>
              <a:rPr lang="en-US" altLang="zh-CN" sz="2400" b="1" dirty="0" smtClean="0"/>
              <a:t>DSP</a:t>
            </a: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Digital Signal Processor </a:t>
            </a:r>
            <a:r>
              <a:rPr lang="zh-CN" altLang="en-US" sz="2400" b="1" dirty="0" smtClean="0"/>
              <a:t>）是</a:t>
            </a:r>
            <a:r>
              <a:rPr lang="en-US" altLang="zh-CN" sz="2400" b="1" dirty="0" smtClean="0"/>
              <a:t>20</a:t>
            </a:r>
            <a:r>
              <a:rPr lang="zh-CN" altLang="en-US" sz="2400" b="1" dirty="0" smtClean="0"/>
              <a:t>世纪</a:t>
            </a:r>
            <a:r>
              <a:rPr lang="en-US" altLang="zh-CN" sz="2400" b="1" dirty="0" smtClean="0"/>
              <a:t>60</a:t>
            </a:r>
            <a:r>
              <a:rPr lang="zh-CN" altLang="en-US" sz="2400" b="1" dirty="0" smtClean="0"/>
              <a:t>年代发展起来的一门新兴技术，</a:t>
            </a:r>
            <a:r>
              <a:rPr lang="zh-CN" altLang="en-US" sz="2400" b="1" dirty="0" smtClean="0">
                <a:solidFill>
                  <a:srgbClr val="3333FF"/>
                </a:solidFill>
              </a:rPr>
              <a:t>所涉及的领域</a:t>
            </a:r>
            <a:r>
              <a:rPr lang="zh-CN" altLang="en-US" sz="2400" b="1" dirty="0" smtClean="0"/>
              <a:t>如在数学领域中，微积分、概率统计、随机过程、数字分析等都是数字信号处理的基础工具。</a:t>
            </a:r>
            <a:r>
              <a:rPr lang="en-US" altLang="zh-CN" sz="2400" b="1" dirty="0" smtClean="0"/>
              <a:t>DSP</a:t>
            </a:r>
            <a:r>
              <a:rPr lang="zh-CN" altLang="en-US" sz="2400" b="1" dirty="0" smtClean="0"/>
              <a:t>主要特点是擅长高速实现各种数字信号处理运算（数字滤波、频谱分析、压缩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解压）的嵌入式处理器。</a:t>
            </a:r>
            <a:endParaRPr lang="en-US" altLang="zh-CN" sz="2400" b="1" dirty="0" smtClean="0">
              <a:solidFill>
                <a:srgbClr val="0000CC"/>
              </a:solidFill>
              <a:latin typeface="+mn-ea"/>
            </a:endParaRPr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0000CC"/>
                </a:solidFill>
                <a:latin typeface="+mn-ea"/>
              </a:rPr>
              <a:t>  </a:t>
            </a:r>
            <a:r>
              <a:rPr lang="zh-CN" altLang="en-US" sz="2400" b="1" dirty="0" smtClean="0">
                <a:solidFill>
                  <a:srgbClr val="990000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990000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990000"/>
                </a:solidFill>
                <a:latin typeface="+mn-ea"/>
              </a:rPr>
              <a:t>）</a:t>
            </a:r>
            <a:r>
              <a:rPr lang="en-US" altLang="zh-CN" sz="2400" b="1" dirty="0">
                <a:solidFill>
                  <a:srgbClr val="990000"/>
                </a:solidFill>
                <a:latin typeface="+mn-ea"/>
              </a:rPr>
              <a:t>DSP</a:t>
            </a:r>
            <a:r>
              <a:rPr lang="zh-CN" altLang="en-US" sz="2400" b="1" dirty="0">
                <a:solidFill>
                  <a:srgbClr val="990000"/>
                </a:solidFill>
                <a:latin typeface="+mn-ea"/>
              </a:rPr>
              <a:t>芯片</a:t>
            </a:r>
            <a:r>
              <a:rPr lang="zh-CN" altLang="en-US" sz="2400" b="1" dirty="0" smtClean="0">
                <a:solidFill>
                  <a:srgbClr val="990000"/>
                </a:solidFill>
                <a:latin typeface="+mn-ea"/>
              </a:rPr>
              <a:t>的</a:t>
            </a:r>
            <a:r>
              <a:rPr lang="zh-CN" altLang="en-US" dirty="0">
                <a:solidFill>
                  <a:srgbClr val="990000"/>
                </a:solidFill>
                <a:latin typeface="+mn-ea"/>
              </a:rPr>
              <a:t>功能</a:t>
            </a:r>
            <a:r>
              <a:rPr lang="zh-CN" altLang="en-US" sz="2400" b="1" dirty="0" smtClean="0">
                <a:solidFill>
                  <a:srgbClr val="990000"/>
                </a:solidFill>
                <a:latin typeface="+mn-ea"/>
              </a:rPr>
              <a:t> </a:t>
            </a:r>
            <a:endParaRPr lang="en-US" altLang="zh-CN" sz="2400" b="1" dirty="0">
              <a:solidFill>
                <a:srgbClr val="990000"/>
              </a:solidFill>
              <a:latin typeface="+mn-ea"/>
            </a:endParaRPr>
          </a:p>
          <a:p>
            <a:pPr marL="0" indent="0" eaLnBrk="1" hangingPunct="1">
              <a:spcBef>
                <a:spcPts val="0"/>
              </a:spcBef>
              <a:defRPr/>
            </a:pPr>
            <a:r>
              <a:rPr lang="zh-CN" altLang="en-US" sz="2400" b="1" dirty="0">
                <a:latin typeface="+mn-ea"/>
              </a:rPr>
              <a:t>采用哈佛</a:t>
            </a:r>
            <a:r>
              <a:rPr lang="zh-CN" altLang="en-US" sz="2400" b="1" dirty="0" smtClean="0">
                <a:latin typeface="+mn-ea"/>
              </a:rPr>
              <a:t>结构，数据与</a:t>
            </a:r>
            <a:r>
              <a:rPr lang="zh-CN" altLang="en-US" sz="2400" b="1" dirty="0">
                <a:latin typeface="+mn-ea"/>
              </a:rPr>
              <a:t>程序</a:t>
            </a:r>
            <a:r>
              <a:rPr lang="zh-CN" altLang="en-US" sz="2400" b="1" dirty="0" smtClean="0">
                <a:latin typeface="+mn-ea"/>
              </a:rPr>
              <a:t>总线分离方式；</a:t>
            </a:r>
            <a:endParaRPr lang="zh-CN" altLang="en-US" sz="2400" b="1" dirty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ea"/>
              </a:rPr>
              <a:t>采用多级流水线技术；</a:t>
            </a:r>
            <a:endParaRPr lang="zh-CN" altLang="en-US" sz="2400" b="1" dirty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defRPr/>
            </a:pPr>
            <a:r>
              <a:rPr lang="zh-CN" altLang="en-US" sz="2400" b="1" dirty="0">
                <a:latin typeface="+mn-ea"/>
              </a:rPr>
              <a:t>配有专用的硬件乘法</a:t>
            </a:r>
            <a:r>
              <a:rPr lang="en-US" altLang="zh-CN" sz="2400" b="1" dirty="0">
                <a:latin typeface="+mn-ea"/>
              </a:rPr>
              <a:t>-</a:t>
            </a:r>
            <a:r>
              <a:rPr lang="zh-CN" altLang="en-US" sz="2400" b="1" dirty="0" smtClean="0">
                <a:latin typeface="+mn-ea"/>
              </a:rPr>
              <a:t>累加器，</a:t>
            </a:r>
            <a:endParaRPr lang="en-US" altLang="zh-CN" sz="2400" b="1" dirty="0" smtClean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defRPr/>
            </a:pPr>
            <a:r>
              <a:rPr lang="zh-CN" altLang="en-US" sz="2400" b="1" dirty="0" smtClean="0">
                <a:latin typeface="+mn-ea"/>
              </a:rPr>
              <a:t>一</a:t>
            </a:r>
            <a:r>
              <a:rPr lang="zh-CN" altLang="en-US" sz="2400" b="1" dirty="0">
                <a:latin typeface="+mn-ea"/>
              </a:rPr>
              <a:t>个周期内完成一次乘法和一次累加</a:t>
            </a:r>
            <a:r>
              <a:rPr lang="zh-CN" altLang="en-US" sz="2400" b="1" dirty="0" smtClean="0">
                <a:latin typeface="+mn-ea"/>
              </a:rPr>
              <a:t>操作；</a:t>
            </a:r>
            <a:endParaRPr lang="zh-CN" altLang="en-US" sz="2400" b="1" dirty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defRPr/>
            </a:pPr>
            <a:r>
              <a:rPr lang="zh-CN" altLang="en-US" sz="2400" b="1" dirty="0">
                <a:latin typeface="+mn-ea"/>
              </a:rPr>
              <a:t>具有特殊的</a:t>
            </a:r>
            <a:r>
              <a:rPr lang="en-US" altLang="zh-CN" sz="2400" b="1" dirty="0">
                <a:latin typeface="+mn-ea"/>
              </a:rPr>
              <a:t>DSP</a:t>
            </a:r>
            <a:r>
              <a:rPr lang="zh-CN" altLang="en-US" sz="2400" b="1" dirty="0" smtClean="0">
                <a:latin typeface="+mn-ea"/>
              </a:rPr>
              <a:t>指令，循环</a:t>
            </a:r>
            <a:r>
              <a:rPr lang="zh-CN" altLang="en-US" sz="2400" b="1" dirty="0">
                <a:latin typeface="+mn-ea"/>
              </a:rPr>
              <a:t>寻址、位码</a:t>
            </a:r>
            <a:r>
              <a:rPr lang="zh-CN" altLang="en-US" sz="2400" b="1" dirty="0" smtClean="0">
                <a:latin typeface="+mn-ea"/>
              </a:rPr>
              <a:t>倒置；</a:t>
            </a:r>
            <a:endParaRPr lang="zh-CN" altLang="en-US" sz="2400" b="1" dirty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defRPr/>
            </a:pPr>
            <a:r>
              <a:rPr lang="zh-CN" altLang="en-US" sz="2400" b="1" dirty="0">
                <a:latin typeface="+mn-ea"/>
              </a:rPr>
              <a:t>快速的</a:t>
            </a:r>
            <a:r>
              <a:rPr lang="zh-CN" altLang="en-US" sz="2400" b="1" dirty="0" smtClean="0">
                <a:latin typeface="+mn-ea"/>
              </a:rPr>
              <a:t>指令周期；</a:t>
            </a:r>
            <a:endParaRPr lang="zh-CN" altLang="en-US" sz="2400" b="1" dirty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defRPr/>
            </a:pPr>
            <a:r>
              <a:rPr lang="zh-CN" altLang="en-US" sz="2400" b="1" dirty="0">
                <a:latin typeface="+mn-ea"/>
              </a:rPr>
              <a:t>支持多处理器</a:t>
            </a:r>
            <a:r>
              <a:rPr lang="zh-CN" altLang="en-US" sz="2400" b="1" dirty="0" smtClean="0">
                <a:latin typeface="+mn-ea"/>
              </a:rPr>
              <a:t>结构；</a:t>
            </a:r>
            <a:endParaRPr lang="zh-CN" altLang="en-US" sz="2400" b="1" dirty="0">
              <a:latin typeface="+mn-ea"/>
            </a:endParaRPr>
          </a:p>
          <a:p>
            <a:pPr marL="0" indent="0" eaLnBrk="1" hangingPunct="1">
              <a:spcBef>
                <a:spcPts val="0"/>
              </a:spcBef>
              <a:defRPr/>
            </a:pPr>
            <a:r>
              <a:rPr lang="zh-CN" altLang="en-US" sz="2400" b="1" dirty="0">
                <a:latin typeface="+mn-ea"/>
              </a:rPr>
              <a:t>省电管理和</a:t>
            </a:r>
            <a:r>
              <a:rPr lang="zh-CN" altLang="en-US" sz="2400" b="1" dirty="0" smtClean="0">
                <a:latin typeface="+mn-ea"/>
              </a:rPr>
              <a:t>低功耗。</a:t>
            </a:r>
            <a:r>
              <a:rPr lang="en-US" altLang="zh-CN" dirty="0" smtClean="0">
                <a:latin typeface="+mn-ea"/>
              </a:rPr>
              <a:t>                      </a:t>
            </a:r>
            <a:r>
              <a:rPr lang="zh-CN" altLang="en-US" dirty="0" smtClean="0">
                <a:latin typeface="+mn-ea"/>
              </a:rPr>
              <a:t>图</a:t>
            </a:r>
            <a:r>
              <a:rPr lang="en-US" altLang="zh-CN" dirty="0" smtClean="0">
                <a:latin typeface="+mn-ea"/>
              </a:rPr>
              <a:t>1.7 </a:t>
            </a:r>
            <a:r>
              <a:rPr lang="zh-CN" altLang="en-US" dirty="0" smtClean="0">
                <a:latin typeface="+mn-ea"/>
              </a:rPr>
              <a:t>芯片封装</a:t>
            </a:r>
            <a:endParaRPr lang="zh-CN" altLang="en-US" sz="2400" b="1" dirty="0">
              <a:latin typeface="+mn-ea"/>
            </a:endParaRPr>
          </a:p>
        </p:txBody>
      </p:sp>
      <p:pic>
        <p:nvPicPr>
          <p:cNvPr id="266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4F11B5AA-2CA1-41E0-A283-E808A8CCF912}" type="slidenum">
              <a:rPr lang="en-US" altLang="zh-CN" smtClean="0"/>
              <a:t>20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63" y="3212982"/>
            <a:ext cx="2904209" cy="227619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rgbClr val="7030A0"/>
                </a:solidFill>
              </a:rPr>
              <a:t>（</a:t>
            </a:r>
            <a:r>
              <a:rPr lang="en-US" altLang="zh-CN" sz="3200" b="1" dirty="0" smtClean="0">
                <a:solidFill>
                  <a:srgbClr val="7030A0"/>
                </a:solidFill>
              </a:rPr>
              <a:t>2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）</a:t>
            </a:r>
            <a:r>
              <a:rPr lang="en-US" altLang="zh-CN" sz="3200" b="1" dirty="0" smtClean="0">
                <a:solidFill>
                  <a:srgbClr val="7030A0"/>
                </a:solidFill>
              </a:rPr>
              <a:t>DSP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的应用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1" dirty="0" smtClean="0">
                <a:solidFill>
                  <a:srgbClr val="FF0000"/>
                </a:solidFill>
              </a:rPr>
              <a:t>通信</a:t>
            </a:r>
            <a:r>
              <a:rPr lang="zh-CN" altLang="en-US" sz="2400" b="1" dirty="0" smtClean="0"/>
              <a:t>：调制解调、数据加密和压缩、移动通信、可视电话、路由器等。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1" dirty="0" smtClean="0">
                <a:solidFill>
                  <a:srgbClr val="FF0000"/>
                </a:solidFill>
              </a:rPr>
              <a:t>语音和图象的处</a:t>
            </a:r>
            <a:r>
              <a:rPr lang="zh-CN" altLang="en-US" sz="2400" b="1" dirty="0" smtClean="0"/>
              <a:t>理：语音编码与合成、文本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语音转换、图象压缩与传输、鉴别、转换、模式识别、动画、电子地图、机器人视觉。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军事</a:t>
            </a:r>
            <a:r>
              <a:rPr lang="zh-CN" altLang="en-US" sz="2400" b="1" dirty="0" smtClean="0"/>
              <a:t>：保密通信、雷达处理、导航、导弹制导、</a:t>
            </a:r>
            <a:r>
              <a:rPr lang="en-US" altLang="zh-CN" sz="2400" b="1" dirty="0" smtClean="0"/>
              <a:t>GPS</a:t>
            </a:r>
            <a:r>
              <a:rPr lang="zh-CN" altLang="en-US" sz="2400" b="1" dirty="0" smtClean="0"/>
              <a:t>、电子对抗、搜索与跟踪等。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在自动控制</a:t>
            </a:r>
            <a:r>
              <a:rPr lang="zh-CN" altLang="en-US" dirty="0"/>
              <a:t>、仪器</a:t>
            </a:r>
            <a:r>
              <a:rPr lang="zh-CN" altLang="en-US" dirty="0" smtClean="0"/>
              <a:t>仪表、医疗</a:t>
            </a:r>
            <a:r>
              <a:rPr lang="zh-CN" altLang="en-US" sz="2400" b="1" dirty="0" smtClean="0"/>
              <a:t>工程、家用电器等方面的应用。</a:t>
            </a:r>
            <a:endParaRPr lang="en-US" altLang="zh-CN" sz="2400" b="1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kumimoji="1" lang="en-US" altLang="zh-CN" sz="2400" b="1" dirty="0" smtClean="0">
                <a:latin typeface="+mn-ea"/>
              </a:rPr>
              <a:t>    DSP</a:t>
            </a:r>
            <a:r>
              <a:rPr kumimoji="1" lang="zh-CN" altLang="en-US" sz="2400" b="1" dirty="0">
                <a:solidFill>
                  <a:srgbClr val="3333FF"/>
                </a:solidFill>
                <a:latin typeface="+mn-ea"/>
              </a:rPr>
              <a:t>具有较完善的软、硬件开发工具，</a:t>
            </a:r>
            <a:r>
              <a:rPr kumimoji="1" lang="zh-CN" altLang="en-US" sz="2400" b="1" dirty="0">
                <a:latin typeface="+mn-ea"/>
              </a:rPr>
              <a:t>如软件仿真器、在线仿真器、</a:t>
            </a:r>
            <a:r>
              <a:rPr kumimoji="1" lang="en-US" altLang="zh-CN" sz="2400" b="1" dirty="0">
                <a:latin typeface="+mn-ea"/>
              </a:rPr>
              <a:t>C</a:t>
            </a:r>
            <a:r>
              <a:rPr kumimoji="1" lang="zh-CN" altLang="en-US" sz="2400" b="1" dirty="0">
                <a:latin typeface="+mn-ea"/>
              </a:rPr>
              <a:t>编译器等。提供的</a:t>
            </a:r>
            <a:r>
              <a:rPr kumimoji="1" lang="en-US" altLang="zh-CN" sz="2400" b="1" dirty="0">
                <a:latin typeface="+mn-ea"/>
              </a:rPr>
              <a:t>DSP</a:t>
            </a:r>
            <a:r>
              <a:rPr kumimoji="1" lang="zh-CN" altLang="en-US" sz="2400" b="1" dirty="0">
                <a:latin typeface="+mn-ea"/>
              </a:rPr>
              <a:t>开发工具功能强大，集成了代码的编辑、编译、连接和调试等功能，而且支持</a:t>
            </a:r>
            <a:r>
              <a:rPr kumimoji="1" lang="en-US" altLang="zh-CN" sz="2400" b="1" dirty="0">
                <a:latin typeface="+mn-ea"/>
              </a:rPr>
              <a:t>C/C++</a:t>
            </a:r>
            <a:r>
              <a:rPr kumimoji="1" lang="zh-CN" altLang="en-US" sz="2400" b="1" dirty="0">
                <a:latin typeface="+mn-ea"/>
              </a:rPr>
              <a:t>和汇编的混合编程。</a:t>
            </a:r>
            <a:r>
              <a:rPr kumimoji="1" lang="en-US" altLang="zh-CN" sz="2400" b="1" dirty="0">
                <a:latin typeface="+mn-ea"/>
              </a:rPr>
              <a:t>DSP</a:t>
            </a:r>
            <a:r>
              <a:rPr kumimoji="1" lang="zh-CN" altLang="en-US" sz="2400" b="1" dirty="0">
                <a:latin typeface="+mn-ea"/>
              </a:rPr>
              <a:t>具有处理速度快，灵活，精确，抗干扰能力强，体积小等优点。已经成为一个新的技术领域，形成了</a:t>
            </a:r>
            <a:r>
              <a:rPr kumimoji="1" lang="zh-CN" altLang="en-US" sz="2400" b="1" dirty="0">
                <a:solidFill>
                  <a:srgbClr val="3333FF"/>
                </a:solidFill>
                <a:latin typeface="+mn-ea"/>
              </a:rPr>
              <a:t>有潜力的产业和市场。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kumimoji="1" lang="zh-CN" altLang="en-US" sz="2400" b="1" dirty="0" smtClean="0">
                <a:solidFill>
                  <a:srgbClr val="3333FF"/>
                </a:solidFill>
                <a:latin typeface="+mn-ea"/>
              </a:rPr>
              <a:t>国际</a:t>
            </a:r>
            <a:r>
              <a:rPr kumimoji="1" lang="zh-CN" altLang="en-US" sz="2400" b="1" dirty="0">
                <a:solidFill>
                  <a:srgbClr val="3333FF"/>
                </a:solidFill>
                <a:latin typeface="+mn-ea"/>
              </a:rPr>
              <a:t>上</a:t>
            </a:r>
            <a:r>
              <a:rPr kumimoji="1" lang="en-US" altLang="zh-CN" sz="2400" b="1" dirty="0">
                <a:solidFill>
                  <a:srgbClr val="3333FF"/>
                </a:solidFill>
                <a:latin typeface="+mn-ea"/>
              </a:rPr>
              <a:t>DSP</a:t>
            </a:r>
            <a:r>
              <a:rPr kumimoji="1" lang="zh-CN" altLang="en-US" sz="2400" b="1" dirty="0">
                <a:solidFill>
                  <a:srgbClr val="3333FF"/>
                </a:solidFill>
                <a:latin typeface="+mn-ea"/>
              </a:rPr>
              <a:t>的供货商</a:t>
            </a:r>
            <a:r>
              <a:rPr kumimoji="1" lang="zh-CN" altLang="en-US" sz="2400" b="1" dirty="0" smtClean="0">
                <a:solidFill>
                  <a:srgbClr val="3333FF"/>
                </a:solidFill>
                <a:latin typeface="+mn-ea"/>
              </a:rPr>
              <a:t>有</a:t>
            </a:r>
            <a:r>
              <a:rPr kumimoji="1" lang="en-US" altLang="zh-CN" sz="2400" b="1" dirty="0" smtClean="0">
                <a:solidFill>
                  <a:srgbClr val="3333FF"/>
                </a:solidFill>
                <a:latin typeface="+mn-ea"/>
              </a:rPr>
              <a:t>TI</a:t>
            </a:r>
            <a:r>
              <a:rPr kumimoji="1" lang="en-US" altLang="zh-CN" sz="2400" b="1" dirty="0">
                <a:solidFill>
                  <a:srgbClr val="3333FF"/>
                </a:solidFill>
                <a:latin typeface="+mn-ea"/>
              </a:rPr>
              <a:t>(</a:t>
            </a:r>
            <a:r>
              <a:rPr kumimoji="1" lang="zh-CN" altLang="en-US" sz="2400" b="1" dirty="0">
                <a:solidFill>
                  <a:srgbClr val="3333FF"/>
                </a:solidFill>
                <a:latin typeface="+mn-ea"/>
              </a:rPr>
              <a:t>德州公司）、</a:t>
            </a:r>
            <a:r>
              <a:rPr kumimoji="1" lang="en-US" altLang="zh-CN" sz="2400" b="1" dirty="0">
                <a:solidFill>
                  <a:srgbClr val="3333FF"/>
                </a:solidFill>
                <a:latin typeface="+mn-ea"/>
              </a:rPr>
              <a:t>ADI</a:t>
            </a:r>
            <a:r>
              <a:rPr kumimoji="1" lang="zh-CN" altLang="en-US" sz="2400" b="1" dirty="0">
                <a:solidFill>
                  <a:srgbClr val="3333FF"/>
                </a:solidFill>
                <a:latin typeface="+mn-ea"/>
              </a:rPr>
              <a:t>公司、</a:t>
            </a:r>
            <a:r>
              <a:rPr kumimoji="1" lang="en-US" altLang="zh-CN" sz="2400" b="1" dirty="0">
                <a:solidFill>
                  <a:srgbClr val="3333FF"/>
                </a:solidFill>
                <a:latin typeface="+mn-ea"/>
              </a:rPr>
              <a:t>AT&amp;T</a:t>
            </a:r>
            <a:r>
              <a:rPr kumimoji="1" lang="zh-CN" altLang="en-US" sz="2400" b="1" dirty="0" smtClean="0">
                <a:solidFill>
                  <a:srgbClr val="3333FF"/>
                </a:solidFill>
                <a:latin typeface="+mn-ea"/>
              </a:rPr>
              <a:t>公司等</a:t>
            </a:r>
            <a:r>
              <a:rPr kumimoji="1" lang="zh-CN" altLang="en-US" sz="2400" b="1" dirty="0">
                <a:latin typeface="+mn-ea"/>
              </a:rPr>
              <a:t>。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zh-CN" altLang="en-US" sz="2400" b="1" dirty="0" smtClean="0"/>
          </a:p>
        </p:txBody>
      </p:sp>
      <p:sp>
        <p:nvSpPr>
          <p:cNvPr id="27650" name="Rectangle 1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2F4279-FFAA-4418-95BD-59A403CD945E}" type="slidenum">
              <a:rPr altLang="zh-CN" sz="10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zh-CN" altLang="zh-CN" sz="1000"/>
          </a:p>
        </p:txBody>
      </p:sp>
      <p:sp>
        <p:nvSpPr>
          <p:cNvPr id="27651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35CE4B1-34E6-4B6C-829D-7BE1C342FF48}" type="slidenum">
              <a:rPr lang="en-US" altLang="zh-CN" sz="1200">
                <a:latin typeface="Arial Black" pitchFamily="34" charset="0"/>
                <a:ea typeface="黑体" pitchFamily="49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zh-CN" sz="1200">
              <a:latin typeface="Arial Black" pitchFamily="34" charset="0"/>
              <a:ea typeface="黑体" pitchFamily="49" charset="-122"/>
            </a:endParaRPr>
          </a:p>
        </p:txBody>
      </p:sp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98E68BC-3DB4-46DD-8580-E6EC57A4DB90}" type="slidenum">
              <a:rPr lang="en-US" altLang="zh-CN" smtClean="0"/>
              <a:t>21</a:t>
            </a:fld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solidFill>
                  <a:srgbClr val="9933FF"/>
                </a:solidFill>
              </a:rPr>
              <a:t>    4. </a:t>
            </a:r>
            <a:r>
              <a:rPr lang="zh-CN" altLang="en-US" sz="3200" b="1" smtClean="0">
                <a:solidFill>
                  <a:srgbClr val="9933FF"/>
                </a:solidFill>
              </a:rPr>
              <a:t>嵌入式片上系统</a:t>
            </a:r>
            <a:r>
              <a:rPr lang="en-US" altLang="zh-CN" sz="3200" b="1" smtClean="0">
                <a:solidFill>
                  <a:srgbClr val="9933FF"/>
                </a:solidFill>
              </a:rPr>
              <a:t>SOC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rgbClr val="0000FF"/>
                </a:solidFill>
              </a:rPr>
              <a:t>   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（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1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）概述</a:t>
            </a:r>
            <a:endParaRPr lang="en-US" altLang="zh-CN" sz="2800" b="1" dirty="0" smtClean="0">
              <a:solidFill>
                <a:srgbClr val="0000FF"/>
              </a:solidFill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smtClean="0"/>
              <a:t>       SOC (System On Chip)</a:t>
            </a:r>
            <a:r>
              <a:rPr lang="zh-CN" altLang="en-US" sz="2400" b="1" dirty="0" smtClean="0"/>
              <a:t>是一种固件化的系统集成技术。核心是把整个应用电子系统全部集成在一个芯片中。如将微处理器核，加上一些通用的接口单元集成在一起。如信号采集、转换、存储、处理等功能模块，通用串行端口（</a:t>
            </a:r>
            <a:r>
              <a:rPr lang="en-US" altLang="zh-CN" sz="2400" b="1" dirty="0" smtClean="0"/>
              <a:t>USB</a:t>
            </a:r>
            <a:r>
              <a:rPr lang="zh-CN" altLang="en-US" sz="2400" b="1" dirty="0" smtClean="0"/>
              <a:t>），</a:t>
            </a:r>
            <a:r>
              <a:rPr lang="en-US" altLang="zh-CN" sz="2400" b="1" dirty="0" smtClean="0"/>
              <a:t>TCP/IP</a:t>
            </a:r>
            <a:r>
              <a:rPr lang="zh-CN" altLang="en-US" sz="2400" b="1" dirty="0" smtClean="0"/>
              <a:t>通信单元、</a:t>
            </a:r>
            <a:r>
              <a:rPr lang="en-US" altLang="zh-CN" sz="2400" b="1" dirty="0" smtClean="0"/>
              <a:t>GPRS</a:t>
            </a:r>
            <a:r>
              <a:rPr lang="zh-CN" altLang="en-US" sz="2400" b="1" dirty="0" smtClean="0"/>
              <a:t>通信接口、</a:t>
            </a:r>
            <a:r>
              <a:rPr lang="en-US" altLang="zh-CN" sz="2400" b="1" dirty="0" smtClean="0"/>
              <a:t>GSM</a:t>
            </a:r>
            <a:r>
              <a:rPr lang="zh-CN" altLang="en-US" sz="2400" b="1" dirty="0" smtClean="0"/>
              <a:t>通信接口、</a:t>
            </a:r>
            <a:r>
              <a:rPr lang="en-US" altLang="zh-CN" sz="2400" b="1" dirty="0" smtClean="0"/>
              <a:t>IEEE1394</a:t>
            </a:r>
            <a:r>
              <a:rPr lang="zh-CN" altLang="en-US" sz="2400" b="1" dirty="0" smtClean="0"/>
              <a:t>、蓝牙模块接口等等。这些单元以往都是独立的芯片。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    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（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2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）特点</a:t>
            </a:r>
            <a:endParaRPr lang="en-US" altLang="zh-CN" sz="2800" b="1" dirty="0" smtClean="0">
              <a:solidFill>
                <a:srgbClr val="0000FF"/>
              </a:solidFill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FF0000"/>
                </a:solidFill>
              </a:rPr>
              <a:t>       SOC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最大的特点实现了软硬件无缝结合</a:t>
            </a:r>
            <a:r>
              <a:rPr lang="zh-CN" altLang="en-US" dirty="0"/>
              <a:t>；</a:t>
            </a:r>
            <a:r>
              <a:rPr lang="zh-CN" altLang="en-US" sz="2400" b="1" dirty="0" smtClean="0"/>
              <a:t>利用改变内部工作电压，降低芯片功耗；减少芯片对外管脚数，简化制造过程；减少外围驱动接口单元及电路板之间的信号传递，可以加快微处理器数据处理的速度；内嵌的线路可以避免外部电路板在信号传递时所造成系统杂乱信号。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en-US" altLang="zh-CN" sz="2400" b="1" dirty="0" smtClean="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/>
              <a:t> </a:t>
            </a:r>
            <a:endParaRPr lang="en-US" altLang="zh-CN" sz="2400" b="1" dirty="0" smtClean="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zh-CN" altLang="en-US" sz="2400" b="1" dirty="0" smtClean="0"/>
          </a:p>
        </p:txBody>
      </p:sp>
      <p:sp>
        <p:nvSpPr>
          <p:cNvPr id="28674" name="Rectangle 1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A569C99-D3EA-4231-837A-303111368D5E}" type="slidenum">
              <a:rPr altLang="zh-CN" sz="10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zh-CN" altLang="zh-CN" sz="1000"/>
          </a:p>
        </p:txBody>
      </p:sp>
      <p:sp>
        <p:nvSpPr>
          <p:cNvPr id="28675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205A66A-EEAB-4BC2-B6F9-471C4982DA3B}" type="slidenum">
              <a:rPr lang="en-US" altLang="zh-CN" sz="1200">
                <a:latin typeface="Arial Black" pitchFamily="34" charset="0"/>
                <a:ea typeface="黑体" pitchFamily="49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zh-CN" sz="1200">
              <a:latin typeface="Arial Black" pitchFamily="34" charset="0"/>
              <a:ea typeface="黑体" pitchFamily="49" charset="-122"/>
            </a:endParaRPr>
          </a:p>
        </p:txBody>
      </p:sp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7076279-ADAD-4F1F-A7CC-AC67147D4208}" type="slidenum">
              <a:rPr lang="en-US" altLang="zh-CN" smtClean="0"/>
              <a:t>22</a:t>
            </a:fld>
            <a:endParaRPr lang="en-US" altLang="zh-CN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76754"/>
            <a:ext cx="7673975" cy="609600"/>
          </a:xfrm>
        </p:spPr>
        <p:txBody>
          <a:bodyPr/>
          <a:lstStyle/>
          <a:p>
            <a:r>
              <a:rPr lang="zh-CN" altLang="en-US" dirty="0">
                <a:solidFill>
                  <a:srgbClr val="3333FF"/>
                </a:solidFill>
              </a:rPr>
              <a:t>（</a:t>
            </a:r>
            <a:r>
              <a:rPr lang="en-US" altLang="zh-CN" dirty="0">
                <a:solidFill>
                  <a:srgbClr val="3333FF"/>
                </a:solidFill>
              </a:rPr>
              <a:t>3</a:t>
            </a:r>
            <a:r>
              <a:rPr lang="zh-CN" altLang="en-US" dirty="0">
                <a:solidFill>
                  <a:srgbClr val="3333FF"/>
                </a:solidFill>
              </a:rPr>
              <a:t>）组成  	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zh-CN" sz="2400" b="1" dirty="0" smtClean="0"/>
              <a:t>SOC</a:t>
            </a:r>
            <a:r>
              <a:rPr lang="zh-CN" altLang="en-US" sz="2400" b="1" dirty="0" smtClean="0"/>
              <a:t>实现了在一个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可编程逻辑器件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PLD</a:t>
            </a:r>
            <a:r>
              <a:rPr lang="zh-CN" altLang="en-US" sz="2400" b="1" dirty="0" smtClean="0"/>
              <a:t>内部运用编程语言等硬件描述语言，实现一个复杂的系统。</a:t>
            </a:r>
            <a:endParaRPr lang="en-US" altLang="zh-CN" sz="2400" b="1" dirty="0" smtClean="0"/>
          </a:p>
          <a:p>
            <a:pPr eaLnBrk="1" hangingPunct="1">
              <a:buFontTx/>
              <a:buNone/>
              <a:defRPr/>
            </a:pPr>
            <a:r>
              <a:rPr lang="zh-CN" altLang="en-US" sz="2400" b="1" dirty="0" smtClean="0"/>
              <a:t>用户只需使用</a:t>
            </a:r>
            <a:r>
              <a:rPr lang="en-US" altLang="zh-CN" sz="2400" b="1" dirty="0" smtClean="0"/>
              <a:t>C</a:t>
            </a:r>
            <a:r>
              <a:rPr lang="zh-CN" altLang="en-US" sz="2400" b="1" dirty="0" smtClean="0"/>
              <a:t>编程语言，综合时序设计，直接在器件内调用各种通用处理器的标准，然后通过仿真之后就可交付芯片厂商进行生产。故其减小了体积和功耗，而且提高了系统的可靠性和设计生产效率。</a:t>
            </a:r>
            <a:endParaRPr lang="en-US" altLang="zh-CN" sz="2400" b="1" dirty="0" smtClean="0"/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C00000"/>
                </a:solidFill>
              </a:rPr>
              <a:t>    </a:t>
            </a:r>
            <a:r>
              <a:rPr lang="zh-CN" altLang="en-US" sz="2800" b="1" dirty="0" smtClean="0">
                <a:solidFill>
                  <a:srgbClr val="3333FF"/>
                </a:solidFill>
              </a:rPr>
              <a:t>（</a:t>
            </a:r>
            <a:r>
              <a:rPr lang="en-US" altLang="zh-CN" sz="2800" b="1" dirty="0" smtClean="0">
                <a:solidFill>
                  <a:srgbClr val="3333FF"/>
                </a:solidFill>
              </a:rPr>
              <a:t>4</a:t>
            </a:r>
            <a:r>
              <a:rPr lang="zh-CN" altLang="en-US" sz="2800" b="1" dirty="0" smtClean="0">
                <a:solidFill>
                  <a:srgbClr val="3333FF"/>
                </a:solidFill>
              </a:rPr>
              <a:t>）实例：片</a:t>
            </a:r>
            <a:r>
              <a:rPr lang="zh-CN" altLang="en-US" sz="2800" b="1" dirty="0">
                <a:solidFill>
                  <a:srgbClr val="3333FF"/>
                </a:solidFill>
              </a:rPr>
              <a:t>上系统</a:t>
            </a:r>
            <a:r>
              <a:rPr lang="en-US" altLang="zh-CN" sz="2800" b="1" dirty="0">
                <a:solidFill>
                  <a:srgbClr val="3333FF"/>
                </a:solidFill>
              </a:rPr>
              <a:t>SOC CC2530</a:t>
            </a:r>
            <a:r>
              <a:rPr lang="zh-CN" altLang="en-US" sz="2800" b="1" dirty="0">
                <a:solidFill>
                  <a:srgbClr val="3333FF"/>
                </a:solidFill>
              </a:rPr>
              <a:t>简介</a:t>
            </a:r>
            <a:r>
              <a:rPr lang="en-US" altLang="zh-CN" sz="2800" b="1" dirty="0">
                <a:solidFill>
                  <a:srgbClr val="3333FF"/>
                </a:solidFill>
              </a:rPr>
              <a:t>(TI</a:t>
            </a:r>
            <a:r>
              <a:rPr lang="zh-CN" altLang="en-US" sz="2800" b="1" dirty="0">
                <a:solidFill>
                  <a:srgbClr val="3333FF"/>
                </a:solidFill>
              </a:rPr>
              <a:t>公司</a:t>
            </a:r>
            <a:r>
              <a:rPr lang="en-US" altLang="zh-CN" sz="2800" b="1" dirty="0">
                <a:solidFill>
                  <a:srgbClr val="3333FF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/>
              <a:t>       新一代</a:t>
            </a:r>
            <a:r>
              <a:rPr lang="en-US" altLang="zh-CN" sz="2400" b="1" dirty="0">
                <a:solidFill>
                  <a:schemeClr val="accent2"/>
                </a:solidFill>
              </a:rPr>
              <a:t>SOC</a:t>
            </a:r>
            <a:r>
              <a:rPr lang="zh-CN" altLang="en-US" sz="2400" b="1" dirty="0">
                <a:solidFill>
                  <a:schemeClr val="accent2"/>
                </a:solidFill>
              </a:rPr>
              <a:t>芯片</a:t>
            </a:r>
            <a:r>
              <a:rPr lang="en-US" altLang="zh-CN" sz="2400" b="1" dirty="0">
                <a:solidFill>
                  <a:schemeClr val="accent2"/>
                </a:solidFill>
              </a:rPr>
              <a:t>CC2530</a:t>
            </a:r>
            <a:r>
              <a:rPr lang="zh-CN" altLang="en-US" sz="2400" b="1" dirty="0"/>
              <a:t>是网络节点组成的核心部件。其支持</a:t>
            </a:r>
            <a:r>
              <a:rPr lang="en-US" altLang="zh-CN" sz="2400" b="1" dirty="0"/>
              <a:t>IEEE 802.15.4</a:t>
            </a:r>
            <a:r>
              <a:rPr lang="zh-CN" altLang="en-US" sz="2400" b="1" dirty="0" smtClean="0"/>
              <a:t>标准</a:t>
            </a:r>
            <a:r>
              <a:rPr lang="en-US" altLang="zh-CN" sz="2400" b="1" dirty="0" smtClean="0"/>
              <a:t> RF4CE</a:t>
            </a:r>
            <a:r>
              <a:rPr lang="zh-CN" altLang="en-US" sz="2400" b="1" dirty="0" smtClean="0"/>
              <a:t>通信模块的应用，将</a:t>
            </a:r>
            <a:r>
              <a:rPr lang="zh-CN" altLang="en-US" sz="2400" b="1" dirty="0"/>
              <a:t>允许芯片无线下载，支持系统编程。</a:t>
            </a:r>
            <a:endParaRPr lang="en-US" altLang="zh-CN" sz="2400" b="1" dirty="0"/>
          </a:p>
          <a:p>
            <a:pPr marL="0" indent="0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/>
              <a:t>       此外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CC2530</a:t>
            </a:r>
            <a:r>
              <a:rPr lang="zh-CN" altLang="en-US" sz="2400" b="1" dirty="0"/>
              <a:t>结合了一个完全集成的，高性能的</a:t>
            </a:r>
            <a:r>
              <a:rPr lang="en-US" altLang="zh-CN" sz="2400" b="1" dirty="0"/>
              <a:t>RF</a:t>
            </a:r>
            <a:r>
              <a:rPr lang="zh-CN" altLang="en-US" sz="2400" b="1" dirty="0"/>
              <a:t>收发器与一个</a:t>
            </a:r>
            <a:r>
              <a:rPr lang="en-US" altLang="zh-CN" sz="2400" b="1" dirty="0"/>
              <a:t>8051</a:t>
            </a:r>
            <a:r>
              <a:rPr lang="zh-CN" altLang="en-US" sz="2400" b="1" dirty="0"/>
              <a:t>微处理器，</a:t>
            </a:r>
            <a:r>
              <a:rPr lang="en-US" altLang="zh-CN" sz="2400" b="1" dirty="0"/>
              <a:t>8 kB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RAM 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32/64/128/256 KB</a:t>
            </a:r>
            <a:r>
              <a:rPr lang="zh-CN" altLang="en-US" sz="2400" b="1" dirty="0"/>
              <a:t>闪存，以及其他强大的支持功能和外设。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endParaRPr lang="zh-CN" altLang="en-US" sz="2400" dirty="0" smtClean="0"/>
          </a:p>
        </p:txBody>
      </p:sp>
      <p:sp>
        <p:nvSpPr>
          <p:cNvPr id="29698" name="Rectangle 1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943447A-287C-49F5-BB33-A49BBE39B89A}" type="slidenum">
              <a:rPr altLang="zh-CN" sz="10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zh-CN" altLang="zh-CN" sz="1000"/>
          </a:p>
        </p:txBody>
      </p:sp>
      <p:sp>
        <p:nvSpPr>
          <p:cNvPr id="29699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B1B3AF2-1574-48AF-A410-3DF9BFC61000}" type="slidenum">
              <a:rPr lang="en-US" altLang="zh-CN" sz="1200">
                <a:latin typeface="Arial Black" pitchFamily="34" charset="0"/>
                <a:ea typeface="黑体" pitchFamily="49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zh-CN" sz="1200">
              <a:latin typeface="Arial Black" pitchFamily="34" charset="0"/>
              <a:ea typeface="黑体" pitchFamily="49" charset="-122"/>
            </a:endParaRPr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670" y="443202"/>
            <a:ext cx="7673975" cy="609600"/>
          </a:xfrm>
        </p:spPr>
        <p:txBody>
          <a:bodyPr/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1.8 </a:t>
            </a:r>
            <a:r>
              <a:rPr lang="zh-CN" altLang="en-US" dirty="0" smtClean="0"/>
              <a:t>芯片封装与引脚分配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868" y="1046580"/>
            <a:ext cx="5750835" cy="5084762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8" y="2708940"/>
            <a:ext cx="3384282" cy="27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01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/>
          <p:cNvSpPr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A1979B5-F532-4700-B678-9141EE4A055D}" type="slidenum">
              <a:rPr lang="en-US" sz="18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/>
              <a:t>25</a:t>
            </a:fld>
            <a:endParaRPr lang="en-US" sz="18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389"/>
            <a:ext cx="9144000" cy="62796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8828" y="116724"/>
            <a:ext cx="446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CC2530</a:t>
            </a:r>
            <a:r>
              <a:rPr lang="zh-CN" altLang="en-US" b="1" dirty="0" smtClean="0"/>
              <a:t>芯片引脚说明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1039967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912" y="116724"/>
            <a:ext cx="7673975" cy="609600"/>
          </a:xfrm>
        </p:spPr>
        <p:txBody>
          <a:bodyPr/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1.9  </a:t>
            </a:r>
            <a:r>
              <a:rPr lang="en-US" altLang="zh-CN" dirty="0"/>
              <a:t>CC2530</a:t>
            </a:r>
            <a:r>
              <a:rPr lang="zh-CN" altLang="en-US" dirty="0"/>
              <a:t>内部结构方框图</a:t>
            </a:r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8" y="726324"/>
            <a:ext cx="9000750" cy="60554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5F99B3E6-08C1-413C-9CBD-0ACA0C750B60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366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34594"/>
            <a:ext cx="8991600" cy="5791200"/>
          </a:xfrm>
        </p:spPr>
        <p:txBody>
          <a:bodyPr/>
          <a:lstStyle/>
          <a:p>
            <a:r>
              <a:rPr lang="en-US" altLang="zh-CN" dirty="0" smtClean="0"/>
              <a:t>CC2530</a:t>
            </a:r>
            <a:r>
              <a:rPr lang="zh-CN" altLang="en-US" dirty="0" smtClean="0"/>
              <a:t>芯片核心电路</a:t>
            </a:r>
            <a:r>
              <a:rPr lang="zh-CN" altLang="en-US" dirty="0"/>
              <a:t>原理图如</a:t>
            </a:r>
            <a:r>
              <a:rPr lang="zh-CN" altLang="en-US" dirty="0" smtClean="0"/>
              <a:t>图</a:t>
            </a:r>
            <a:r>
              <a:rPr lang="en-US" altLang="zh-CN" dirty="0" smtClean="0"/>
              <a:t>1.10</a:t>
            </a:r>
            <a:r>
              <a:rPr lang="zh-CN" altLang="en-US" dirty="0" smtClean="0"/>
              <a:t>所</a:t>
            </a:r>
            <a:r>
              <a:rPr lang="zh-CN" altLang="en-US" dirty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34" y="548760"/>
            <a:ext cx="8888166" cy="58324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3124200" y="6387171"/>
            <a:ext cx="2895600" cy="347133"/>
          </a:xfrm>
        </p:spPr>
        <p:txBody>
          <a:bodyPr/>
          <a:lstStyle/>
          <a:p>
            <a:fld id="{58B96F24-9823-40A0-8A4E-B56FC7678377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5409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805264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rgbClr val="C00000"/>
                </a:solidFill>
              </a:rPr>
              <a:t>CC2530 </a:t>
            </a:r>
            <a:r>
              <a:rPr lang="zh-CN" altLang="en-US" b="1" dirty="0" smtClean="0">
                <a:solidFill>
                  <a:srgbClr val="C00000"/>
                </a:solidFill>
              </a:rPr>
              <a:t>有四种不同的闪存版本：</a:t>
            </a:r>
            <a:r>
              <a:rPr lang="en-US" b="1" dirty="0" smtClean="0"/>
              <a:t>CC2530F32/64/128/256</a:t>
            </a:r>
            <a:r>
              <a:rPr lang="zh-CN" altLang="en-US" b="1" dirty="0" smtClean="0"/>
              <a:t>，分别具有</a:t>
            </a:r>
            <a:r>
              <a:rPr lang="en-US" b="1" dirty="0" smtClean="0"/>
              <a:t>32/64/128/ 256KB </a:t>
            </a:r>
            <a:r>
              <a:rPr lang="zh-CN" altLang="en-US" b="1" dirty="0" smtClean="0"/>
              <a:t>的闪存。</a:t>
            </a:r>
            <a:r>
              <a:rPr lang="en-US" b="1" dirty="0" smtClean="0"/>
              <a:t>CC2530 </a:t>
            </a:r>
            <a:r>
              <a:rPr lang="zh-CN" altLang="en-US" b="1" dirty="0" smtClean="0"/>
              <a:t>具有不同的运行模式，使得它尤其适应超低功耗要求的系统。运行模式之间的转换时间短进一步确保了低能源消耗。</a:t>
            </a:r>
            <a:endParaRPr lang="en-US" altLang="zh-CN" b="1" dirty="0" smtClean="0"/>
          </a:p>
          <a:p>
            <a:pPr lvl="0"/>
            <a:r>
              <a:rPr lang="en-US" altLang="zh-CN" dirty="0">
                <a:solidFill>
                  <a:srgbClr val="000000"/>
                </a:solidFill>
              </a:rPr>
              <a:t>CC2530</a:t>
            </a:r>
            <a:r>
              <a:rPr lang="zh-CN" altLang="en-US" dirty="0">
                <a:solidFill>
                  <a:srgbClr val="000000"/>
                </a:solidFill>
              </a:rPr>
              <a:t>还具有</a:t>
            </a:r>
            <a:r>
              <a:rPr lang="en-US" altLang="zh-CN" dirty="0">
                <a:solidFill>
                  <a:srgbClr val="000000"/>
                </a:solidFill>
              </a:rPr>
              <a:t>21</a:t>
            </a:r>
            <a:r>
              <a:rPr lang="zh-CN" altLang="en-US" dirty="0">
                <a:solidFill>
                  <a:srgbClr val="000000"/>
                </a:solidFill>
              </a:rPr>
              <a:t>个数字</a:t>
            </a:r>
            <a:r>
              <a:rPr lang="en-US" altLang="zh-CN" dirty="0">
                <a:solidFill>
                  <a:srgbClr val="000000"/>
                </a:solidFill>
              </a:rPr>
              <a:t>I/O</a:t>
            </a:r>
            <a:r>
              <a:rPr lang="zh-CN" altLang="en-US" dirty="0">
                <a:solidFill>
                  <a:srgbClr val="000000"/>
                </a:solidFill>
              </a:rPr>
              <a:t>引脚、</a:t>
            </a:r>
            <a:r>
              <a:rPr lang="en-US" altLang="zh-CN" dirty="0">
                <a:solidFill>
                  <a:srgbClr val="000000"/>
                </a:solidFill>
              </a:rPr>
              <a:t>5</a:t>
            </a:r>
            <a:r>
              <a:rPr lang="zh-CN" altLang="en-US" dirty="0">
                <a:solidFill>
                  <a:srgbClr val="000000"/>
                </a:solidFill>
              </a:rPr>
              <a:t>个独立的</a:t>
            </a:r>
            <a:r>
              <a:rPr lang="en-US" altLang="zh-CN" dirty="0">
                <a:solidFill>
                  <a:srgbClr val="000000"/>
                </a:solidFill>
              </a:rPr>
              <a:t>DMA</a:t>
            </a:r>
            <a:r>
              <a:rPr lang="zh-CN" altLang="en-US" dirty="0">
                <a:solidFill>
                  <a:srgbClr val="000000"/>
                </a:solidFill>
              </a:rPr>
              <a:t>通道、</a:t>
            </a:r>
            <a:r>
              <a:rPr lang="en-US" altLang="zh-CN" dirty="0">
                <a:solidFill>
                  <a:srgbClr val="000000"/>
                </a:solidFill>
              </a:rPr>
              <a:t>4</a:t>
            </a:r>
            <a:r>
              <a:rPr lang="zh-CN" altLang="en-US" dirty="0">
                <a:solidFill>
                  <a:srgbClr val="000000"/>
                </a:solidFill>
              </a:rPr>
              <a:t>个定时器。同时，还支持</a:t>
            </a:r>
            <a:r>
              <a:rPr lang="en-US" altLang="zh-CN" dirty="0">
                <a:solidFill>
                  <a:srgbClr val="000000"/>
                </a:solidFill>
              </a:rPr>
              <a:t>8</a:t>
            </a:r>
            <a:r>
              <a:rPr lang="zh-CN" altLang="en-US" dirty="0">
                <a:solidFill>
                  <a:srgbClr val="000000"/>
                </a:solidFill>
              </a:rPr>
              <a:t>位至</a:t>
            </a:r>
            <a:r>
              <a:rPr lang="en-US" altLang="zh-CN" dirty="0">
                <a:solidFill>
                  <a:srgbClr val="000000"/>
                </a:solidFill>
              </a:rPr>
              <a:t>14</a:t>
            </a:r>
            <a:r>
              <a:rPr lang="zh-CN" altLang="en-US" dirty="0">
                <a:solidFill>
                  <a:srgbClr val="000000"/>
                </a:solidFill>
              </a:rPr>
              <a:t>位可定义的模数转换器、支持</a:t>
            </a:r>
            <a:r>
              <a:rPr lang="en-US" altLang="zh-CN" dirty="0">
                <a:solidFill>
                  <a:srgbClr val="000000"/>
                </a:solidFill>
              </a:rPr>
              <a:t>IEEE 802.15.4</a:t>
            </a:r>
            <a:r>
              <a:rPr lang="zh-CN" altLang="en-US" dirty="0">
                <a:solidFill>
                  <a:srgbClr val="000000"/>
                </a:solidFill>
              </a:rPr>
              <a:t>标准的低功耗个域网协议、</a:t>
            </a:r>
            <a:r>
              <a:rPr lang="en-US" altLang="zh-CN" dirty="0">
                <a:solidFill>
                  <a:srgbClr val="000000"/>
                </a:solidFill>
              </a:rPr>
              <a:t>4</a:t>
            </a:r>
            <a:r>
              <a:rPr lang="zh-CN" altLang="en-US" dirty="0">
                <a:solidFill>
                  <a:srgbClr val="000000"/>
                </a:solidFill>
              </a:rPr>
              <a:t>个可选定时器间隔的看门狗。还有两个串行通信接口、</a:t>
            </a:r>
            <a:r>
              <a:rPr lang="en-US" altLang="zh-CN" dirty="0">
                <a:solidFill>
                  <a:srgbClr val="000000"/>
                </a:solidFill>
              </a:rPr>
              <a:t>USB</a:t>
            </a:r>
            <a:r>
              <a:rPr lang="zh-CN" altLang="en-US" dirty="0">
                <a:solidFill>
                  <a:srgbClr val="000000"/>
                </a:solidFill>
              </a:rPr>
              <a:t>控制器和</a:t>
            </a:r>
            <a:r>
              <a:rPr lang="en-US" altLang="zh-CN" dirty="0">
                <a:solidFill>
                  <a:srgbClr val="0000FF"/>
                </a:solidFill>
              </a:rPr>
              <a:t>RF</a:t>
            </a:r>
            <a:r>
              <a:rPr lang="zh-CN" altLang="en-US" dirty="0">
                <a:solidFill>
                  <a:srgbClr val="0000FF"/>
                </a:solidFill>
              </a:rPr>
              <a:t>内核控制模拟无线接收、发送模块。</a:t>
            </a:r>
          </a:p>
          <a:p>
            <a:pPr lvl="0"/>
            <a:r>
              <a:rPr lang="en-US" altLang="zh-CN" dirty="0">
                <a:solidFill>
                  <a:srgbClr val="000000"/>
                </a:solidFill>
              </a:rPr>
              <a:t>	CC2530</a:t>
            </a:r>
            <a:r>
              <a:rPr lang="zh-CN" altLang="en-US" dirty="0">
                <a:solidFill>
                  <a:srgbClr val="000000"/>
                </a:solidFill>
              </a:rPr>
              <a:t>适用于</a:t>
            </a:r>
            <a:r>
              <a:rPr lang="en-US" altLang="zh-CN" dirty="0">
                <a:solidFill>
                  <a:srgbClr val="000000"/>
                </a:solidFill>
              </a:rPr>
              <a:t>IAR 51</a:t>
            </a:r>
            <a:r>
              <a:rPr lang="zh-CN" altLang="en-US" dirty="0">
                <a:solidFill>
                  <a:srgbClr val="000000"/>
                </a:solidFill>
              </a:rPr>
              <a:t>集成开发环境的工程仿真调试环境；支持路由中继功能、网络节点自动修复功能。可外接配合多种传感器节点模块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43F689-20F5-47AD-B4DB-E14CFD734904}" type="slidenum">
              <a:rPr lang="en-US" altLang="zh-CN" sz="180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>
                <a:defRPr/>
              </a:pPr>
              <a:t>28</a:t>
            </a:fld>
            <a:endParaRPr lang="en-US" altLang="zh-CN" sz="18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737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 dirty="0" smtClean="0"/>
              <a:t>       CC2530</a:t>
            </a:r>
            <a:r>
              <a:rPr lang="zh-CN" altLang="en-US" sz="2400" b="1" dirty="0" smtClean="0"/>
              <a:t>提供了优秀的</a:t>
            </a:r>
            <a:r>
              <a:rPr lang="zh-CN" altLang="en-US" sz="2400" b="1" dirty="0" smtClean="0">
                <a:solidFill>
                  <a:schemeClr val="accent2"/>
                </a:solidFill>
              </a:rPr>
              <a:t>接收器灵敏度和健壮的抗干扰性</a:t>
            </a:r>
            <a:r>
              <a:rPr lang="zh-CN" altLang="en-US" sz="2400" b="1" dirty="0" smtClean="0"/>
              <a:t>，四种供电模式，多种闪存尺寸，以及包括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个</a:t>
            </a:r>
            <a:r>
              <a:rPr lang="en-US" altLang="zh-CN" sz="2400" b="1" dirty="0" smtClean="0"/>
              <a:t>USART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12</a:t>
            </a:r>
            <a:r>
              <a:rPr lang="zh-CN" altLang="en-US" sz="2400" b="1" dirty="0" smtClean="0"/>
              <a:t>位</a:t>
            </a:r>
            <a:r>
              <a:rPr lang="en-US" altLang="zh-CN" sz="2400" b="1" dirty="0" smtClean="0"/>
              <a:t>ADC</a:t>
            </a:r>
            <a:r>
              <a:rPr lang="zh-CN" altLang="en-US" sz="2400" b="1" dirty="0" smtClean="0"/>
              <a:t>和</a:t>
            </a:r>
            <a:r>
              <a:rPr lang="en-US" altLang="zh-CN" sz="2400" b="1" dirty="0" smtClean="0"/>
              <a:t>21</a:t>
            </a:r>
            <a:r>
              <a:rPr lang="zh-CN" altLang="en-US" sz="2400" b="1" dirty="0" smtClean="0"/>
              <a:t>个通用</a:t>
            </a:r>
            <a:r>
              <a:rPr lang="en-US" altLang="zh-CN" sz="2400" b="1" dirty="0" smtClean="0"/>
              <a:t>GPIO</a:t>
            </a:r>
            <a:r>
              <a:rPr lang="zh-CN" altLang="en-US" sz="2400" b="1" dirty="0" smtClean="0"/>
              <a:t>，以及更多。除了通过优秀的</a:t>
            </a:r>
            <a:r>
              <a:rPr lang="en-US" altLang="zh-CN" sz="2400" b="1" dirty="0" smtClean="0"/>
              <a:t>RF</a:t>
            </a:r>
            <a:r>
              <a:rPr lang="zh-CN" altLang="en-US" sz="2400" b="1" dirty="0" smtClean="0"/>
              <a:t>性能、选择性和业界标准增强</a:t>
            </a:r>
            <a:r>
              <a:rPr lang="en-US" altLang="zh-CN" sz="2400" b="1" dirty="0" smtClean="0"/>
              <a:t>8051MCU</a:t>
            </a:r>
            <a:r>
              <a:rPr lang="zh-CN" altLang="en-US" sz="2400" b="1" dirty="0" smtClean="0"/>
              <a:t>内核，支持一般的低功耗无线通信。   </a:t>
            </a:r>
            <a:endParaRPr lang="en-US" altLang="zh-CN" sz="2400" b="1" dirty="0" smtClean="0"/>
          </a:p>
          <a:p>
            <a:pPr indent="0">
              <a:spcBef>
                <a:spcPct val="0"/>
              </a:spcBef>
            </a:pPr>
            <a:r>
              <a:rPr lang="en-US" altLang="zh-CN" dirty="0"/>
              <a:t>  CC2530</a:t>
            </a:r>
            <a:r>
              <a:rPr lang="zh-CN" altLang="en-US" dirty="0" smtClean="0"/>
              <a:t>应用核心板如图</a:t>
            </a:r>
            <a:r>
              <a:rPr lang="en-US" altLang="zh-CN" dirty="0" smtClean="0"/>
              <a:t>1.11</a:t>
            </a:r>
            <a:r>
              <a:rPr lang="zh-CN" altLang="en-US" dirty="0" smtClean="0"/>
              <a:t>所示。</a:t>
            </a:r>
            <a:endParaRPr lang="en-US" altLang="zh-CN" sz="2400" b="1" dirty="0" smtClean="0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sz="2400" b="1" dirty="0" smtClean="0"/>
              <a:t>CC2530</a:t>
            </a:r>
            <a:r>
              <a:rPr lang="zh-CN" altLang="en-US" sz="2400" b="1" dirty="0" smtClean="0"/>
              <a:t>应用领域包括：</a:t>
            </a:r>
            <a:endParaRPr lang="en-US" altLang="zh-CN" sz="2400" b="1" dirty="0" smtClean="0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/>
              <a:t>远程控制、</a:t>
            </a:r>
            <a:endParaRPr lang="en-US" altLang="zh-CN" sz="2400" b="1" dirty="0" smtClean="0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/>
              <a:t>消费型电子、</a:t>
            </a:r>
            <a:endParaRPr lang="en-US" altLang="zh-CN" sz="2400" b="1" dirty="0" smtClean="0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/>
              <a:t>家庭控制、</a:t>
            </a:r>
            <a:endParaRPr lang="en-US" altLang="zh-CN" sz="2400" b="1" dirty="0" smtClean="0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/>
              <a:t>计量和智能能源、</a:t>
            </a:r>
            <a:endParaRPr lang="en-US" altLang="zh-CN" sz="2400" b="1" dirty="0" smtClean="0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/>
              <a:t>楼宇自动化、</a:t>
            </a:r>
            <a:endParaRPr lang="en-US" altLang="zh-CN" sz="2400" b="1" dirty="0" smtClean="0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/>
              <a:t>医疗以及更多领域。</a:t>
            </a:r>
            <a:endParaRPr lang="en-US" altLang="zh-CN" sz="2400" b="1" dirty="0" smtClean="0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zh-CN" altLang="en-US" sz="2400" b="1" dirty="0" smtClean="0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E4CD0FA-EBC0-464A-8273-E10027016213}" type="slidenum">
              <a:rPr altLang="zh-CN" sz="10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zh-CN" altLang="zh-CN" sz="1000">
              <a:solidFill>
                <a:srgbClr val="000000"/>
              </a:solidFill>
            </a:endParaRP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30175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70" y="3252679"/>
            <a:ext cx="4507835" cy="287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A29C6A7-668D-464C-9B0D-FBCEF7FF7B57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925929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6724"/>
            <a:ext cx="7673975" cy="1008084"/>
          </a:xfrm>
        </p:spPr>
        <p:txBody>
          <a:bodyPr/>
          <a:lstStyle/>
          <a:p>
            <a:pPr eaLnBrk="1" hangingPunct="1"/>
            <a:r>
              <a:rPr kumimoji="1" lang="zh-CN" altLang="en-US" b="1" dirty="0" smtClean="0">
                <a:solidFill>
                  <a:srgbClr val="990000"/>
                </a:solidFill>
              </a:rPr>
              <a:t>第</a:t>
            </a:r>
            <a:r>
              <a:rPr kumimoji="1" lang="en-US" altLang="zh-CN" b="1" dirty="0" smtClean="0">
                <a:solidFill>
                  <a:srgbClr val="990000"/>
                </a:solidFill>
              </a:rPr>
              <a:t>1</a:t>
            </a:r>
            <a:r>
              <a:rPr kumimoji="1" lang="zh-CN" altLang="en-US" b="1" dirty="0" smtClean="0">
                <a:solidFill>
                  <a:srgbClr val="990000"/>
                </a:solidFill>
              </a:rPr>
              <a:t>章 单片机（微控制器）概述</a:t>
            </a:r>
            <a:r>
              <a:rPr kumimoji="1" lang="en-US" altLang="zh-CN" b="1" dirty="0" smtClean="0">
                <a:solidFill>
                  <a:srgbClr val="990000"/>
                </a:solidFill>
              </a:rPr>
              <a:t/>
            </a:r>
            <a:br>
              <a:rPr kumimoji="1" lang="en-US" altLang="zh-CN" b="1" dirty="0" smtClean="0">
                <a:solidFill>
                  <a:srgbClr val="990000"/>
                </a:solidFill>
              </a:rPr>
            </a:br>
            <a:r>
              <a:rPr kumimoji="1" lang="zh-CN" altLang="en-US" b="1" dirty="0" smtClean="0">
                <a:solidFill>
                  <a:srgbClr val="990000"/>
                </a:solidFill>
              </a:rPr>
              <a:t>  </a:t>
            </a:r>
            <a:r>
              <a:rPr kumimoji="1" lang="en-US" altLang="zh-CN" b="1" dirty="0" smtClean="0">
                <a:solidFill>
                  <a:srgbClr val="990000"/>
                </a:solidFill>
              </a:rPr>
              <a:t> </a:t>
            </a:r>
            <a:r>
              <a:rPr lang="en-US" altLang="zh-CN" b="1" dirty="0" smtClean="0">
                <a:solidFill>
                  <a:srgbClr val="990033"/>
                </a:solidFill>
              </a:rPr>
              <a:t>1.1 </a:t>
            </a:r>
            <a:r>
              <a:rPr lang="zh-CN" altLang="en-US" b="1" dirty="0" smtClean="0">
                <a:solidFill>
                  <a:srgbClr val="990033"/>
                </a:solidFill>
              </a:rPr>
              <a:t>嵌入式系统简介</a:t>
            </a:r>
            <a:endParaRPr lang="en-US" altLang="zh-CN" b="1" dirty="0" smtClean="0">
              <a:solidFill>
                <a:srgbClr val="990033"/>
              </a:solidFill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indent="0" eaLnBrk="1" hangingPunct="1">
              <a:spcBef>
                <a:spcPct val="0"/>
              </a:spcBef>
            </a:pPr>
            <a:r>
              <a:rPr lang="zh-CN" altLang="en-US" b="1" dirty="0" smtClean="0"/>
              <a:t>        </a:t>
            </a:r>
            <a:r>
              <a:rPr lang="zh-CN" altLang="en-US" sz="2400" b="1" dirty="0" smtClean="0"/>
              <a:t>嵌入式系统是以应用为中心，适用于对功能、可靠性、成本、体积、功耗有严格要求的专用计算机系统。它一般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由嵌入式处理器、外围硬件设备</a:t>
            </a:r>
            <a:r>
              <a:rPr lang="zh-CN" altLang="en-US" dirty="0" smtClean="0">
                <a:solidFill>
                  <a:srgbClr val="0000FF"/>
                </a:solidFill>
              </a:rPr>
              <a:t>相关软件部分</a:t>
            </a:r>
            <a:r>
              <a:rPr lang="zh-CN" altLang="en-US" sz="2400" b="1" dirty="0" smtClean="0">
                <a:solidFill>
                  <a:srgbClr val="3333FF"/>
                </a:solidFill>
              </a:rPr>
              <a:t>组成</a:t>
            </a:r>
            <a:r>
              <a:rPr lang="zh-CN" altLang="en-US" dirty="0"/>
              <a:t>。嵌入式系统</a:t>
            </a:r>
            <a:r>
              <a:rPr lang="zh-CN" altLang="en-US" dirty="0" smtClean="0"/>
              <a:t>方框图，如</a:t>
            </a:r>
            <a:r>
              <a:rPr lang="zh-CN" altLang="en-US" dirty="0"/>
              <a:t>图</a:t>
            </a:r>
            <a:r>
              <a:rPr lang="en-US" altLang="zh-CN" dirty="0"/>
              <a:t>1.1</a:t>
            </a:r>
            <a:r>
              <a:rPr lang="zh-CN" altLang="en-US" dirty="0"/>
              <a:t>所示</a:t>
            </a:r>
            <a:r>
              <a:rPr lang="zh-CN" altLang="en-US" dirty="0" smtClean="0"/>
              <a:t>。</a:t>
            </a:r>
            <a:endParaRPr lang="zh-CN" altLang="en-US" sz="2400" b="1" dirty="0" smtClean="0"/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 dirty="0" smtClean="0"/>
              <a:t>       硬件系统是架构基础，其设计优劣直接影响整个系统的稳定可靠程度、工作性能的实现和成本价格等方面。软件部分如操作系统和应用程序等。</a:t>
            </a:r>
          </a:p>
        </p:txBody>
      </p:sp>
      <p:sp>
        <p:nvSpPr>
          <p:cNvPr id="15362" name="Rectangle 1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5BBEB1B-FCFC-45A6-9617-C6728A13A906}" type="slidenum">
              <a:rPr altLang="zh-CN" sz="10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zh-CN" altLang="zh-CN" sz="1000" dirty="0"/>
          </a:p>
        </p:txBody>
      </p:sp>
      <p:sp>
        <p:nvSpPr>
          <p:cNvPr id="15363" name="灯片编号占位符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986C186-37C3-4F09-B0D0-78310FA5610C}" type="slidenum">
              <a:rPr lang="en-US" altLang="zh-CN" sz="1400">
                <a:ea typeface="黑体" pitchFamily="49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zh-CN" sz="1400">
              <a:ea typeface="黑体" pitchFamily="49" charset="-122"/>
            </a:endParaRPr>
          </a:p>
        </p:txBody>
      </p:sp>
      <p:pic>
        <p:nvPicPr>
          <p:cNvPr id="153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图片 1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4" y="3717024"/>
            <a:ext cx="7427912" cy="276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EFC2833-8B54-44B4-828F-1CC9F1E33BF7}" type="slidenum">
              <a:rPr lang="en-US" altLang="zh-CN" smtClean="0"/>
              <a:t>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标题 3"/>
          <p:cNvSpPr>
            <a:spLocks noGrp="1" noChangeArrowheads="1"/>
          </p:cNvSpPr>
          <p:nvPr>
            <p:ph type="title"/>
          </p:nvPr>
        </p:nvSpPr>
        <p:spPr>
          <a:xfrm>
            <a:off x="611670" y="409575"/>
            <a:ext cx="7673975" cy="609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b="1" dirty="0" smtClean="0">
                <a:solidFill>
                  <a:srgbClr val="990000"/>
                </a:solidFill>
                <a:latin typeface="宋体" pitchFamily="2" charset="-122"/>
              </a:rPr>
              <a:t>   </a:t>
            </a:r>
            <a:r>
              <a:rPr lang="en-US" altLang="zh-CN" sz="3200" b="1" dirty="0" smtClean="0">
                <a:solidFill>
                  <a:srgbClr val="990000"/>
                </a:solidFill>
                <a:latin typeface="宋体" pitchFamily="2" charset="-122"/>
              </a:rPr>
              <a:t>1.2 MCS-51</a:t>
            </a:r>
            <a:r>
              <a:rPr lang="zh-CN" altLang="en-US" sz="3200" b="1" dirty="0" smtClean="0">
                <a:solidFill>
                  <a:srgbClr val="990000"/>
                </a:solidFill>
                <a:latin typeface="宋体" pitchFamily="2" charset="-122"/>
              </a:rPr>
              <a:t>单片机概述</a:t>
            </a:r>
            <a:r>
              <a:rPr lang="zh-CN" altLang="en-US" sz="3200" b="1" dirty="0" smtClean="0">
                <a:solidFill>
                  <a:srgbClr val="3333FF"/>
                </a:solidFill>
                <a:latin typeface="宋体" pitchFamily="2" charset="-122"/>
              </a:rPr>
              <a:t> </a:t>
            </a:r>
            <a:endParaRPr lang="zh-CN" altLang="en-US" sz="3200" dirty="0" smtClean="0">
              <a:solidFill>
                <a:srgbClr val="3333FF"/>
              </a:solidFill>
              <a:latin typeface="宋体" pitchFamily="2" charset="-122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 dirty="0" smtClean="0">
                <a:latin typeface="黑体" pitchFamily="49" charset="-122"/>
              </a:rPr>
              <a:t>    </a:t>
            </a:r>
            <a:r>
              <a:rPr lang="zh-CN" altLang="en-US" b="1" dirty="0" smtClean="0">
                <a:latin typeface="黑体" pitchFamily="49" charset="-122"/>
              </a:rPr>
              <a:t>目前，国内外公认的</a:t>
            </a:r>
            <a:r>
              <a:rPr lang="en-US" altLang="zh-CN" b="1" dirty="0" smtClean="0">
                <a:latin typeface="黑体" pitchFamily="49" charset="-122"/>
              </a:rPr>
              <a:t>8</a:t>
            </a:r>
            <a:r>
              <a:rPr lang="zh-CN" altLang="en-US" b="1" dirty="0" smtClean="0">
                <a:latin typeface="黑体" pitchFamily="49" charset="-122"/>
              </a:rPr>
              <a:t>位单片机是</a:t>
            </a:r>
            <a:r>
              <a:rPr lang="en-US" altLang="zh-CN" b="1" dirty="0" smtClean="0">
                <a:latin typeface="黑体" pitchFamily="49" charset="-122"/>
              </a:rPr>
              <a:t>Intel</a:t>
            </a:r>
            <a:r>
              <a:rPr lang="zh-CN" altLang="en-US" b="1" dirty="0" smtClean="0">
                <a:latin typeface="黑体" pitchFamily="49" charset="-122"/>
              </a:rPr>
              <a:t>公司的</a:t>
            </a:r>
            <a:r>
              <a:rPr lang="en-US" altLang="zh-CN" b="1" dirty="0" smtClean="0">
                <a:latin typeface="黑体" pitchFamily="49" charset="-122"/>
              </a:rPr>
              <a:t>MCS-51</a:t>
            </a:r>
            <a:r>
              <a:rPr lang="zh-CN" altLang="en-US" b="1" dirty="0" smtClean="0">
                <a:latin typeface="黑体" pitchFamily="49" charset="-122"/>
              </a:rPr>
              <a:t>系列单片机，该机于</a:t>
            </a:r>
            <a:r>
              <a:rPr lang="en-US" altLang="zh-CN" b="1" dirty="0" smtClean="0">
                <a:latin typeface="黑体" pitchFamily="49" charset="-122"/>
              </a:rPr>
              <a:t>20</a:t>
            </a:r>
            <a:r>
              <a:rPr lang="zh-CN" altLang="en-US" b="1" dirty="0" smtClean="0">
                <a:latin typeface="黑体" pitchFamily="49" charset="-122"/>
              </a:rPr>
              <a:t>世纪</a:t>
            </a:r>
            <a:r>
              <a:rPr lang="en-US" altLang="zh-CN" b="1" dirty="0" smtClean="0">
                <a:latin typeface="黑体" pitchFamily="49" charset="-122"/>
              </a:rPr>
              <a:t>70</a:t>
            </a:r>
            <a:r>
              <a:rPr lang="zh-CN" altLang="en-US" b="1" dirty="0" smtClean="0">
                <a:latin typeface="黑体" pitchFamily="49" charset="-122"/>
              </a:rPr>
              <a:t>年代问世。</a:t>
            </a:r>
            <a:endParaRPr lang="en-US" altLang="zh-CN" b="1" dirty="0" smtClean="0">
              <a:latin typeface="黑体" pitchFamily="49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</a:rPr>
              <a:t>    应用领域</a:t>
            </a:r>
            <a:r>
              <a:rPr lang="zh-CN" altLang="en-US" b="1" dirty="0" smtClean="0">
                <a:latin typeface="黑体" pitchFamily="49" charset="-122"/>
              </a:rPr>
              <a:t>：工业自动化、自动检测与控制、智能仪器仪表、机电一体化设备、汽车电子、家用电器等各个方面。</a:t>
            </a: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rgbClr val="FF0066"/>
                </a:solidFill>
                <a:latin typeface="黑体" pitchFamily="49" charset="-122"/>
              </a:rPr>
              <a:t>    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itchFamily="49" charset="-122"/>
              </a:rPr>
              <a:t>1.2.1  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itchFamily="49" charset="-122"/>
              </a:rPr>
              <a:t>单片机定义</a:t>
            </a:r>
            <a:endParaRPr lang="en-US" altLang="zh-CN" sz="2800" b="1" dirty="0" smtClean="0">
              <a:solidFill>
                <a:srgbClr val="C00000"/>
              </a:solidFill>
              <a:latin typeface="黑体" pitchFamily="49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800" b="1" dirty="0" smtClean="0">
                <a:latin typeface="黑体" pitchFamily="49" charset="-122"/>
              </a:rPr>
              <a:t>    </a:t>
            </a:r>
            <a:r>
              <a:rPr lang="zh-CN" altLang="en-US" b="1" dirty="0" smtClean="0">
                <a:latin typeface="黑体" pitchFamily="49" charset="-122"/>
              </a:rPr>
              <a:t>在半导体</a:t>
            </a:r>
            <a:r>
              <a:rPr lang="zh-CN" altLang="en-US" b="1" dirty="0" smtClean="0">
                <a:solidFill>
                  <a:schemeClr val="accent2"/>
                </a:solidFill>
                <a:latin typeface="黑体" pitchFamily="49" charset="-122"/>
              </a:rPr>
              <a:t>硅片上集成了</a:t>
            </a:r>
            <a:r>
              <a:rPr lang="zh-CN" altLang="en-US" b="1" dirty="0" smtClean="0">
                <a:latin typeface="黑体" pitchFamily="49" charset="-122"/>
              </a:rPr>
              <a:t>微处理器</a:t>
            </a:r>
            <a:r>
              <a:rPr lang="en-US" altLang="zh-CN" b="1" dirty="0" smtClean="0">
                <a:latin typeface="黑体" pitchFamily="49" charset="-122"/>
              </a:rPr>
              <a:t>(CPU)</a:t>
            </a:r>
            <a:r>
              <a:rPr lang="zh-CN" altLang="en-US" b="1" dirty="0" smtClean="0">
                <a:latin typeface="黑体" pitchFamily="49" charset="-122"/>
              </a:rPr>
              <a:t>，存储器</a:t>
            </a:r>
            <a:r>
              <a:rPr lang="en-US" altLang="zh-CN" b="1" dirty="0" smtClean="0">
                <a:latin typeface="黑体" pitchFamily="49" charset="-122"/>
              </a:rPr>
              <a:t>(RAM</a:t>
            </a:r>
            <a:r>
              <a:rPr lang="zh-CN" altLang="en-US" b="1" dirty="0" smtClean="0">
                <a:latin typeface="黑体" pitchFamily="49" charset="-122"/>
              </a:rPr>
              <a:t>、</a:t>
            </a:r>
            <a:r>
              <a:rPr lang="en-US" altLang="zh-CN" b="1" dirty="0" smtClean="0">
                <a:latin typeface="黑体" pitchFamily="49" charset="-122"/>
              </a:rPr>
              <a:t>ROM</a:t>
            </a:r>
            <a:r>
              <a:rPr lang="zh-CN" altLang="en-US" b="1" dirty="0" smtClean="0">
                <a:latin typeface="黑体" pitchFamily="49" charset="-122"/>
              </a:rPr>
              <a:t>、</a:t>
            </a:r>
            <a:r>
              <a:rPr lang="en-US" altLang="zh-CN" b="1" dirty="0" smtClean="0">
                <a:latin typeface="黑体" pitchFamily="49" charset="-122"/>
              </a:rPr>
              <a:t>Flash)</a:t>
            </a:r>
            <a:r>
              <a:rPr lang="zh-CN" altLang="en-US" b="1" dirty="0" smtClean="0">
                <a:latin typeface="黑体" pitchFamily="49" charset="-122"/>
              </a:rPr>
              <a:t>和各种输入、输出接口。</a:t>
            </a: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latin typeface="黑体" pitchFamily="49" charset="-122"/>
              </a:rPr>
              <a:t>    本身具有一台计算机的属性，也称为</a:t>
            </a:r>
            <a:r>
              <a:rPr lang="en-US" altLang="zh-CN" b="1" dirty="0" smtClean="0">
                <a:latin typeface="黑体" pitchFamily="49" charset="-122"/>
              </a:rPr>
              <a:t>:</a:t>
            </a:r>
          </a:p>
          <a:p>
            <a:pPr marL="0" indent="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>
                <a:latin typeface="黑体" pitchFamily="49" charset="-122"/>
              </a:rPr>
              <a:t> </a:t>
            </a:r>
            <a:r>
              <a:rPr lang="en-US" altLang="zh-CN" dirty="0" smtClean="0">
                <a:latin typeface="黑体" pitchFamily="49" charset="-122"/>
              </a:rPr>
              <a:t>    </a:t>
            </a:r>
            <a:r>
              <a:rPr lang="zh-CN" altLang="en-US" b="1" dirty="0" smtClean="0">
                <a:solidFill>
                  <a:schemeClr val="accent2"/>
                </a:solidFill>
                <a:latin typeface="黑体" pitchFamily="49" charset="-122"/>
              </a:rPr>
              <a:t>微控制器  </a:t>
            </a:r>
            <a:r>
              <a:rPr lang="en-US" altLang="zh-CN" b="1" dirty="0" smtClean="0">
                <a:solidFill>
                  <a:schemeClr val="accent2"/>
                </a:solidFill>
                <a:latin typeface="黑体" pitchFamily="49" charset="-122"/>
              </a:rPr>
              <a:t>MCU(Micro Controller Unit)</a:t>
            </a:r>
          </a:p>
        </p:txBody>
      </p:sp>
      <p:sp>
        <p:nvSpPr>
          <p:cNvPr id="31747" name="灯片编号占位符 4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fld id="{D2CCF12A-B980-4377-A114-0A3AF025250A}" type="slidenum">
              <a:rPr altLang="zh-CN" sz="1100">
                <a:solidFill>
                  <a:srgbClr val="404040"/>
                </a:solidFill>
              </a:rPr>
              <a:pPr algn="l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42875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A9470DF-CC13-4E96-A0DA-19993CA40F03}" type="slidenum">
              <a:rPr lang="en-US" altLang="zh-CN" smtClean="0"/>
              <a:t>30</a:t>
            </a:fld>
            <a:endParaRPr lang="en-US" alt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800" b="1" dirty="0" smtClean="0"/>
              <a:t>       </a:t>
            </a:r>
            <a:r>
              <a:rPr lang="zh-CN" altLang="en-US" b="1" dirty="0" smtClean="0"/>
              <a:t>“</a:t>
            </a:r>
            <a:r>
              <a:rPr lang="zh-CN" altLang="en-US" b="1" dirty="0" smtClean="0">
                <a:latin typeface="黑体" pitchFamily="49" charset="-122"/>
              </a:rPr>
              <a:t>单片机</a:t>
            </a:r>
            <a:r>
              <a:rPr lang="zh-CN" altLang="en-US" b="1" dirty="0" smtClean="0"/>
              <a:t>”</a:t>
            </a:r>
            <a:r>
              <a:rPr lang="zh-CN" altLang="en-US" b="1" dirty="0" smtClean="0">
                <a:latin typeface="黑体" pitchFamily="49" charset="-122"/>
              </a:rPr>
              <a:t> 按用途可分为通用型和专用型两大类：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</a:rPr>
              <a:t>    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</a:rPr>
              <a:t>）通用型（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</a:rPr>
              <a:t>MCS-51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</a:rPr>
              <a:t>系列</a:t>
            </a:r>
            <a:r>
              <a:rPr lang="en-US" altLang="zh-CN" b="1" dirty="0" smtClean="0">
                <a:solidFill>
                  <a:srgbClr val="0000FF"/>
                </a:solidFill>
                <a:latin typeface="黑体" pitchFamily="49" charset="-122"/>
              </a:rPr>
              <a:t>/52</a:t>
            </a:r>
            <a:r>
              <a:rPr lang="zh-CN" altLang="en-US" b="1" dirty="0" smtClean="0">
                <a:solidFill>
                  <a:srgbClr val="0000FF"/>
                </a:solidFill>
                <a:latin typeface="黑体" pitchFamily="49" charset="-122"/>
              </a:rPr>
              <a:t>系列）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latin typeface="黑体" pitchFamily="49" charset="-122"/>
              </a:rPr>
              <a:t>    可开发的内部资源：</a:t>
            </a:r>
            <a:endParaRPr lang="en-US" altLang="zh-CN" b="1" dirty="0" smtClean="0">
              <a:latin typeface="黑体" pitchFamily="49" charset="-12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latin typeface="黑体" pitchFamily="49" charset="-122"/>
              </a:rPr>
              <a:t>    RAM</a:t>
            </a:r>
            <a:r>
              <a:rPr lang="zh-CN" altLang="en-US" b="1" dirty="0" smtClean="0">
                <a:latin typeface="黑体" pitchFamily="49" charset="-122"/>
              </a:rPr>
              <a:t>、</a:t>
            </a:r>
            <a:r>
              <a:rPr lang="en-US" altLang="zh-CN" b="1" dirty="0" smtClean="0">
                <a:latin typeface="黑体" pitchFamily="49" charset="-122"/>
              </a:rPr>
              <a:t>ROM</a:t>
            </a:r>
            <a:r>
              <a:rPr lang="zh-CN" altLang="en-US" b="1" dirty="0" smtClean="0">
                <a:latin typeface="黑体" pitchFamily="49" charset="-122"/>
              </a:rPr>
              <a:t>、</a:t>
            </a:r>
            <a:r>
              <a:rPr lang="en-US" altLang="zh-CN" b="1" dirty="0" smtClean="0">
                <a:latin typeface="黑体" pitchFamily="49" charset="-122"/>
              </a:rPr>
              <a:t>I/O</a:t>
            </a:r>
            <a:r>
              <a:rPr lang="zh-CN" altLang="en-US" b="1" dirty="0" smtClean="0">
                <a:latin typeface="黑体" pitchFamily="49" charset="-122"/>
              </a:rPr>
              <a:t>等功能部件，全部提供给用户。用户根据需要，设计一个以通用单片机芯片为核心的应用系统。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latin typeface="黑体" pitchFamily="49" charset="-122"/>
              </a:rPr>
              <a:t>   例如型号：</a:t>
            </a:r>
            <a:r>
              <a:rPr lang="en-US" altLang="zh-CN" b="1" dirty="0" smtClean="0">
                <a:latin typeface="黑体" pitchFamily="49" charset="-122"/>
              </a:rPr>
              <a:t>89C**</a:t>
            </a:r>
            <a:r>
              <a:rPr lang="zh-CN" altLang="en-US" b="1" dirty="0" smtClean="0">
                <a:latin typeface="黑体" pitchFamily="49" charset="-122"/>
              </a:rPr>
              <a:t>：表示</a:t>
            </a:r>
            <a:r>
              <a:rPr lang="en-US" altLang="zh-CN" b="1" dirty="0" smtClean="0">
                <a:latin typeface="黑体" pitchFamily="49" charset="-122"/>
              </a:rPr>
              <a:t>CMOS</a:t>
            </a:r>
            <a:r>
              <a:rPr lang="zh-CN" altLang="en-US" b="1" dirty="0" smtClean="0">
                <a:latin typeface="黑体" pitchFamily="49" charset="-122"/>
              </a:rPr>
              <a:t>产品（</a:t>
            </a:r>
            <a:r>
              <a:rPr lang="en-US" altLang="zh-CN" b="1" dirty="0" smtClean="0">
                <a:latin typeface="黑体" pitchFamily="49" charset="-122"/>
              </a:rPr>
              <a:t>ATMEL</a:t>
            </a:r>
            <a:r>
              <a:rPr lang="zh-CN" altLang="en-US" b="1" dirty="0" smtClean="0">
                <a:latin typeface="黑体" pitchFamily="49" charset="-122"/>
              </a:rPr>
              <a:t>公司）；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FF"/>
                </a:solidFill>
                <a:latin typeface="宋体" pitchFamily="2" charset="-122"/>
              </a:rPr>
              <a:t>    </a:t>
            </a:r>
            <a:r>
              <a:rPr lang="zh-CN" altLang="en-US" b="1" dirty="0" smtClean="0">
                <a:solidFill>
                  <a:srgbClr val="0000FF"/>
                </a:solidFill>
                <a:latin typeface="宋体" pitchFamily="2" charset="-122"/>
              </a:rPr>
              <a:t>（</a:t>
            </a:r>
            <a:r>
              <a:rPr lang="en-US" altLang="zh-CN" b="1" dirty="0" smtClean="0">
                <a:solidFill>
                  <a:srgbClr val="0000FF"/>
                </a:solidFill>
                <a:latin typeface="宋体" pitchFamily="2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宋体" pitchFamily="2" charset="-122"/>
              </a:rPr>
              <a:t>）专用型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宋体" pitchFamily="2" charset="-122"/>
              </a:rPr>
              <a:t>    </a:t>
            </a:r>
            <a:r>
              <a:rPr lang="zh-CN" altLang="en-US" b="1" dirty="0" smtClean="0">
                <a:latin typeface="宋体" pitchFamily="2" charset="-122"/>
              </a:rPr>
              <a:t>专门针对某些产品的特定用途而制作的单片机，针对性强且数量巨大。例如，内部集成有模数、数模转换器，大容量存储器等。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1" dirty="0" smtClean="0">
                <a:latin typeface="宋体" pitchFamily="2" charset="-122"/>
              </a:rPr>
              <a:t>    专用型单片机对系统结构的最简化、可靠性和成本最佳化等方面都作了全面的考虑。</a:t>
            </a:r>
            <a:endParaRPr lang="zh-CN" altLang="en-US" b="1" dirty="0" smtClean="0">
              <a:latin typeface="黑体" pitchFamily="49" charset="-122"/>
            </a:endParaRPr>
          </a:p>
        </p:txBody>
      </p:sp>
      <p:sp>
        <p:nvSpPr>
          <p:cNvPr id="32771" name="灯片编号占位符 4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fld id="{1E84BE2D-A3F5-4D64-B8E6-9BBBEC55EC6E}" type="slidenum">
              <a:rPr altLang="zh-CN" sz="1100">
                <a:solidFill>
                  <a:srgbClr val="404040"/>
                </a:solidFill>
              </a:rPr>
              <a:pPr algn="l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24" y="332742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8C37CFEA-C3B2-4418-8046-653013A698EA}" type="slidenum">
              <a:rPr lang="en-US" altLang="zh-CN" smtClean="0"/>
              <a:t>31</a:t>
            </a:fld>
            <a:endParaRPr lang="en-US" altLang="zh-C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 dirty="0" smtClean="0">
                <a:solidFill>
                  <a:srgbClr val="0000FF"/>
                </a:solidFill>
                <a:latin typeface="+mn-ea"/>
              </a:rPr>
              <a:t>目前主要应用的有：</a:t>
            </a:r>
          </a:p>
          <a:p>
            <a:pPr eaLnBrk="1" hangingPunct="1">
              <a:defRPr/>
            </a:pPr>
            <a:r>
              <a:rPr lang="zh-CN" altLang="en-US" sz="2800" b="1" dirty="0" smtClean="0">
                <a:latin typeface="+mn-ea"/>
              </a:rPr>
              <a:t> </a:t>
            </a:r>
            <a:r>
              <a:rPr lang="en-US" altLang="zh-CN" b="1" dirty="0" smtClean="0">
                <a:latin typeface="+mn-ea"/>
              </a:rPr>
              <a:t>AVR</a:t>
            </a:r>
            <a:r>
              <a:rPr lang="zh-CN" altLang="en-US" b="1" dirty="0" smtClean="0">
                <a:latin typeface="+mn-ea"/>
              </a:rPr>
              <a:t>系列（爱特梅尔公司）的</a:t>
            </a:r>
            <a:r>
              <a:rPr lang="en-US" altLang="zh-CN" b="1" dirty="0" smtClean="0">
                <a:latin typeface="+mn-ea"/>
              </a:rPr>
              <a:t>Atmel AT89 series </a:t>
            </a:r>
            <a:r>
              <a:rPr lang="zh-CN" altLang="en-US" b="1" dirty="0" smtClean="0">
                <a:latin typeface="+mn-ea"/>
              </a:rPr>
              <a:t>（</a:t>
            </a:r>
            <a:r>
              <a:rPr lang="en-US" altLang="zh-CN" b="1" dirty="0" smtClean="0">
                <a:latin typeface="+mn-ea"/>
              </a:rPr>
              <a:t>Intel 8051/MCS-51</a:t>
            </a:r>
            <a:r>
              <a:rPr lang="zh-CN" altLang="en-US" b="1" dirty="0" smtClean="0">
                <a:latin typeface="+mn-ea"/>
              </a:rPr>
              <a:t>架构</a:t>
            </a:r>
            <a:r>
              <a:rPr lang="en-US" altLang="zh-CN" b="1" dirty="0" smtClean="0">
                <a:latin typeface="+mn-ea"/>
              </a:rPr>
              <a:t>8</a:t>
            </a:r>
            <a:r>
              <a:rPr lang="zh-CN" altLang="en-US" b="1" dirty="0" smtClean="0">
                <a:latin typeface="+mn-ea"/>
              </a:rPr>
              <a:t>位单片机）。</a:t>
            </a:r>
          </a:p>
          <a:p>
            <a:pPr eaLnBrk="1" hangingPunct="1">
              <a:defRPr/>
            </a:pPr>
            <a:r>
              <a:rPr lang="zh-CN" altLang="en-US" b="1" dirty="0" smtClean="0">
                <a:latin typeface="+mn-ea"/>
              </a:rPr>
              <a:t>飞思卡尔半导体公司的</a:t>
            </a:r>
            <a:r>
              <a:rPr lang="en-US" altLang="zh-CN" b="1" dirty="0" smtClean="0">
                <a:latin typeface="+mn-ea"/>
              </a:rPr>
              <a:t>8</a:t>
            </a:r>
            <a:r>
              <a:rPr lang="zh-CN" altLang="en-US" b="1" dirty="0" smtClean="0">
                <a:latin typeface="+mn-ea"/>
              </a:rPr>
              <a:t>位、</a:t>
            </a:r>
            <a:r>
              <a:rPr lang="en-US" altLang="zh-CN" b="1" dirty="0" smtClean="0">
                <a:latin typeface="+mn-ea"/>
              </a:rPr>
              <a:t>16</a:t>
            </a:r>
            <a:r>
              <a:rPr lang="zh-CN" altLang="en-US" b="1" dirty="0" smtClean="0">
                <a:latin typeface="+mn-ea"/>
              </a:rPr>
              <a:t>位、</a:t>
            </a:r>
            <a:r>
              <a:rPr lang="en-US" altLang="zh-CN" b="1" dirty="0" smtClean="0">
                <a:latin typeface="+mn-ea"/>
              </a:rPr>
              <a:t>32</a:t>
            </a:r>
            <a:r>
              <a:rPr lang="zh-CN" altLang="en-US" b="1" dirty="0" smtClean="0">
                <a:latin typeface="+mn-ea"/>
              </a:rPr>
              <a:t>位微控制器。</a:t>
            </a:r>
          </a:p>
          <a:p>
            <a:pPr eaLnBrk="1" hangingPunct="1">
              <a:defRPr/>
            </a:pPr>
            <a:r>
              <a:rPr lang="zh-CN" altLang="en-US" b="1" dirty="0" smtClean="0">
                <a:latin typeface="+mn-ea"/>
              </a:rPr>
              <a:t>意法半导体公司的</a:t>
            </a:r>
            <a:r>
              <a:rPr lang="en-US" altLang="zh-CN" b="1" dirty="0" smtClean="0">
                <a:latin typeface="+mn-ea"/>
              </a:rPr>
              <a:t>STM32</a:t>
            </a:r>
            <a:r>
              <a:rPr lang="zh-CN" altLang="en-US" b="1" dirty="0" smtClean="0">
                <a:latin typeface="+mn-ea"/>
              </a:rPr>
              <a:t>系列、基于</a:t>
            </a:r>
            <a:r>
              <a:rPr lang="en-US" altLang="zh-CN" b="1" dirty="0" smtClean="0">
                <a:latin typeface="+mn-ea"/>
              </a:rPr>
              <a:t>ARM7</a:t>
            </a:r>
            <a:r>
              <a:rPr lang="zh-CN" altLang="en-US" b="1" dirty="0" smtClean="0">
                <a:latin typeface="+mn-ea"/>
              </a:rPr>
              <a:t>内核的</a:t>
            </a:r>
            <a:r>
              <a:rPr lang="en-US" altLang="zh-CN" b="1" dirty="0" smtClean="0">
                <a:latin typeface="+mn-ea"/>
              </a:rPr>
              <a:t>32</a:t>
            </a:r>
            <a:r>
              <a:rPr lang="zh-CN" altLang="en-US" b="1" dirty="0" smtClean="0">
                <a:latin typeface="+mn-ea"/>
              </a:rPr>
              <a:t>位微控制器。</a:t>
            </a:r>
          </a:p>
          <a:p>
            <a:pPr eaLnBrk="1" hangingPunct="1">
              <a:defRPr/>
            </a:pPr>
            <a:r>
              <a:rPr lang="zh-CN" altLang="en-US" b="1" dirty="0" smtClean="0">
                <a:latin typeface="+mn-ea"/>
              </a:rPr>
              <a:t>瑞萨科技系列单片机、华邦</a:t>
            </a:r>
            <a:r>
              <a:rPr lang="en-US" altLang="zh-CN" b="1" dirty="0" smtClean="0">
                <a:latin typeface="+mn-ea"/>
              </a:rPr>
              <a:t>W78XX</a:t>
            </a:r>
            <a:r>
              <a:rPr lang="zh-CN" altLang="en-US" b="1" dirty="0" smtClean="0">
                <a:latin typeface="+mn-ea"/>
              </a:rPr>
              <a:t>单片机。</a:t>
            </a:r>
          </a:p>
          <a:p>
            <a:pPr eaLnBrk="1" hangingPunct="1">
              <a:defRPr/>
            </a:pPr>
            <a:r>
              <a:rPr lang="zh-CN" altLang="en-US" b="1" dirty="0" smtClean="0">
                <a:latin typeface="+mn-ea"/>
              </a:rPr>
              <a:t>恩智浦半导体如</a:t>
            </a:r>
            <a:r>
              <a:rPr lang="en-US" altLang="zh-CN" b="1" dirty="0" smtClean="0">
                <a:latin typeface="+mn-ea"/>
              </a:rPr>
              <a:t>LPC2000</a:t>
            </a:r>
            <a:r>
              <a:rPr lang="zh-CN" altLang="en-US" b="1" dirty="0" smtClean="0">
                <a:latin typeface="+mn-ea"/>
              </a:rPr>
              <a:t>系列微控制器。</a:t>
            </a:r>
          </a:p>
          <a:p>
            <a:pPr eaLnBrk="1" hangingPunct="1">
              <a:defRPr/>
            </a:pPr>
            <a:r>
              <a:rPr lang="en-US" altLang="zh-CN" b="1" dirty="0" smtClean="0">
                <a:latin typeface="+mn-ea"/>
              </a:rPr>
              <a:t>Microchip</a:t>
            </a:r>
            <a:r>
              <a:rPr lang="zh-CN" altLang="en-US" b="1" dirty="0" smtClean="0">
                <a:latin typeface="+mn-ea"/>
              </a:rPr>
              <a:t>（微芯公司）的</a:t>
            </a:r>
            <a:r>
              <a:rPr lang="en-US" altLang="zh-CN" b="1" dirty="0" smtClean="0">
                <a:latin typeface="+mn-ea"/>
              </a:rPr>
              <a:t>PIC</a:t>
            </a:r>
            <a:r>
              <a:rPr lang="zh-CN" altLang="en-US" b="1" dirty="0" smtClean="0">
                <a:latin typeface="+mn-ea"/>
              </a:rPr>
              <a:t>单片机系列。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42875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B972B2D-8323-4209-A8EC-CEFE5CC02163}" type="slidenum">
              <a:rPr lang="en-US" altLang="zh-CN" smtClean="0"/>
              <a:t>32</a:t>
            </a:fld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250825" y="752475"/>
            <a:ext cx="8893175" cy="508409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latin typeface="+mn-ea"/>
                <a:ea typeface="+mn-ea"/>
              </a:rPr>
              <a:t>    </a:t>
            </a:r>
            <a:endParaRPr lang="en-US" altLang="zh-CN" sz="2800" b="1" dirty="0">
              <a:latin typeface="+mn-ea"/>
              <a:ea typeface="+mn-ea"/>
            </a:endParaRPr>
          </a:p>
        </p:txBody>
      </p:sp>
      <p:sp>
        <p:nvSpPr>
          <p:cNvPr id="3482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3200" b="1" dirty="0" smtClean="0">
                <a:solidFill>
                  <a:srgbClr val="990000"/>
                </a:solidFill>
                <a:latin typeface="宋体" pitchFamily="2" charset="-122"/>
              </a:rPr>
              <a:t>1.2.2  </a:t>
            </a:r>
            <a:r>
              <a:rPr lang="zh-CN" altLang="en-US" sz="3200" b="1" dirty="0" smtClean="0">
                <a:solidFill>
                  <a:srgbClr val="990000"/>
                </a:solidFill>
                <a:latin typeface="宋体" pitchFamily="2" charset="-122"/>
              </a:rPr>
              <a:t>单片机的发展历史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333FF"/>
                </a:solidFill>
              </a:rPr>
              <a:t>发展历史分为四个阶段</a:t>
            </a:r>
            <a:r>
              <a:rPr lang="en-US" altLang="zh-CN" dirty="0" smtClean="0">
                <a:solidFill>
                  <a:srgbClr val="3333FF"/>
                </a:solidFill>
              </a:rPr>
              <a:t>:</a:t>
            </a:r>
          </a:p>
          <a:p>
            <a:r>
              <a:rPr lang="zh-CN" altLang="en-US" dirty="0" smtClean="0"/>
              <a:t>第一</a:t>
            </a:r>
            <a:r>
              <a:rPr lang="zh-CN" altLang="en-US" dirty="0"/>
              <a:t>阶段</a:t>
            </a:r>
            <a:r>
              <a:rPr lang="en-US" altLang="zh-CN" dirty="0"/>
              <a:t>(1974</a:t>
            </a:r>
            <a:r>
              <a:rPr lang="zh-CN" altLang="en-US" dirty="0"/>
              <a:t>年～</a:t>
            </a:r>
            <a:r>
              <a:rPr lang="en-US" altLang="zh-CN" dirty="0"/>
              <a:t>1976</a:t>
            </a:r>
            <a:r>
              <a:rPr lang="zh-CN" altLang="en-US" dirty="0"/>
              <a:t>年</a:t>
            </a:r>
            <a:r>
              <a:rPr lang="en-US" altLang="zh-CN" dirty="0"/>
              <a:t>)</a:t>
            </a:r>
            <a:r>
              <a:rPr lang="zh-CN" altLang="en-US" dirty="0"/>
              <a:t>：单片机初级阶段。双片的形式，且功能比较简单。</a:t>
            </a:r>
          </a:p>
          <a:p>
            <a:r>
              <a:rPr lang="zh-CN" altLang="en-US" dirty="0"/>
              <a:t>第二阶段（</a:t>
            </a:r>
            <a:r>
              <a:rPr lang="en-US" altLang="zh-CN" dirty="0"/>
              <a:t>1976</a:t>
            </a:r>
            <a:r>
              <a:rPr lang="zh-CN" altLang="en-US" dirty="0"/>
              <a:t>年～</a:t>
            </a:r>
            <a:r>
              <a:rPr lang="en-US" altLang="zh-CN" dirty="0"/>
              <a:t>1978</a:t>
            </a:r>
            <a:r>
              <a:rPr lang="zh-CN" altLang="en-US" dirty="0"/>
              <a:t>年）：低性能单片机阶段。以</a:t>
            </a:r>
            <a:r>
              <a:rPr lang="en-US" altLang="zh-CN" dirty="0"/>
              <a:t>Intel</a:t>
            </a:r>
            <a:r>
              <a:rPr lang="zh-CN" altLang="en-US" dirty="0"/>
              <a:t>公司制造的</a:t>
            </a:r>
            <a:r>
              <a:rPr lang="en-US" altLang="zh-CN" dirty="0"/>
              <a:t>MCS-48</a:t>
            </a:r>
            <a:r>
              <a:rPr lang="zh-CN" altLang="en-US" dirty="0"/>
              <a:t>单片机为代表。</a:t>
            </a:r>
          </a:p>
          <a:p>
            <a:r>
              <a:rPr lang="zh-CN" altLang="en-US" dirty="0"/>
              <a:t>第三阶段</a:t>
            </a:r>
            <a:r>
              <a:rPr lang="en-US" altLang="zh-CN" dirty="0"/>
              <a:t>(1978</a:t>
            </a:r>
            <a:r>
              <a:rPr lang="zh-CN" altLang="en-US" dirty="0"/>
              <a:t>年～现在</a:t>
            </a:r>
            <a:r>
              <a:rPr lang="en-US" altLang="zh-CN" dirty="0"/>
              <a:t>)</a:t>
            </a:r>
            <a:r>
              <a:rPr lang="zh-CN" altLang="en-US" dirty="0"/>
              <a:t>：高性能单片机阶段。</a:t>
            </a:r>
            <a:r>
              <a:rPr lang="en-US" altLang="zh-CN" dirty="0"/>
              <a:t>Intel</a:t>
            </a:r>
            <a:r>
              <a:rPr lang="zh-CN" altLang="en-US" dirty="0"/>
              <a:t>公司的</a:t>
            </a:r>
            <a:r>
              <a:rPr lang="en-US" altLang="zh-CN" dirty="0"/>
              <a:t>MCS-51</a:t>
            </a:r>
            <a:r>
              <a:rPr lang="zh-CN" altLang="en-US" dirty="0"/>
              <a:t>系列、</a:t>
            </a:r>
            <a:r>
              <a:rPr lang="en-US" altLang="zh-CN" dirty="0" err="1"/>
              <a:t>Mortorola</a:t>
            </a:r>
            <a:r>
              <a:rPr lang="zh-CN" altLang="en-US" dirty="0"/>
              <a:t>公司的</a:t>
            </a:r>
            <a:r>
              <a:rPr lang="en-US" altLang="zh-CN" dirty="0"/>
              <a:t>6801</a:t>
            </a:r>
            <a:r>
              <a:rPr lang="zh-CN" altLang="en-US" dirty="0"/>
              <a:t>系列等。</a:t>
            </a:r>
          </a:p>
          <a:p>
            <a:r>
              <a:rPr lang="zh-CN" altLang="en-US" dirty="0"/>
              <a:t>第四阶段</a:t>
            </a:r>
            <a:r>
              <a:rPr lang="en-US" altLang="zh-CN" dirty="0"/>
              <a:t>(1982</a:t>
            </a:r>
            <a:r>
              <a:rPr lang="zh-CN" altLang="en-US" dirty="0"/>
              <a:t>年～现在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/>
              <a:t>8</a:t>
            </a:r>
            <a:r>
              <a:rPr lang="zh-CN" altLang="en-US" dirty="0"/>
              <a:t>位单片机巩固发展及</a:t>
            </a:r>
            <a:r>
              <a:rPr lang="en-US" altLang="zh-CN" dirty="0"/>
              <a:t>16</a:t>
            </a:r>
            <a:r>
              <a:rPr lang="zh-CN" altLang="en-US" dirty="0"/>
              <a:t>位单片机、</a:t>
            </a:r>
            <a:r>
              <a:rPr lang="en-US" altLang="zh-CN" dirty="0"/>
              <a:t>32</a:t>
            </a:r>
            <a:r>
              <a:rPr lang="zh-CN" altLang="en-US" dirty="0" smtClean="0"/>
              <a:t>位</a:t>
            </a:r>
            <a:r>
              <a:rPr lang="zh-CN" altLang="en-US" dirty="0" smtClean="0">
                <a:solidFill>
                  <a:srgbClr val="3333FF"/>
                </a:solidFill>
              </a:rPr>
              <a:t>微控制器</a:t>
            </a:r>
            <a:r>
              <a:rPr lang="en-US" altLang="zh-CN" dirty="0" smtClean="0">
                <a:solidFill>
                  <a:srgbClr val="3333FF"/>
                </a:solidFill>
              </a:rPr>
              <a:t>MCU</a:t>
            </a:r>
            <a:r>
              <a:rPr lang="zh-CN" altLang="en-US" dirty="0" smtClean="0"/>
              <a:t>推出</a:t>
            </a:r>
            <a:r>
              <a:rPr lang="zh-CN" altLang="en-US" dirty="0"/>
              <a:t>阶段。</a:t>
            </a:r>
          </a:p>
          <a:p>
            <a:r>
              <a:rPr lang="zh-CN" altLang="en-US" dirty="0" smtClean="0"/>
              <a:t>近年</a:t>
            </a:r>
            <a:r>
              <a:rPr lang="zh-CN" altLang="en-US" dirty="0"/>
              <a:t>，不少新型单片机涌现，单片机产品丰富多彩的局面。 </a:t>
            </a:r>
          </a:p>
          <a:p>
            <a:endParaRPr lang="zh-CN" altLang="en-US" dirty="0"/>
          </a:p>
        </p:txBody>
      </p:sp>
      <p:sp>
        <p:nvSpPr>
          <p:cNvPr id="34819" name="灯片编号占位符 2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fld id="{A361745D-1D20-40E5-8787-D917FAE4BEA3}" type="slidenum">
              <a:rPr altLang="zh-CN" sz="1100">
                <a:solidFill>
                  <a:srgbClr val="404040"/>
                </a:solidFill>
              </a:rPr>
              <a:pPr algn="l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42875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6792EB8-C74E-4937-AA5D-3BCA7423BC5F}" type="slidenum">
              <a:rPr lang="en-US" altLang="zh-CN" smtClean="0"/>
              <a:t>33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b="1" smtClean="0">
                <a:solidFill>
                  <a:srgbClr val="990000"/>
                </a:solidFill>
                <a:latin typeface="宋体" pitchFamily="2" charset="-122"/>
              </a:rPr>
              <a:t>1.3  </a:t>
            </a:r>
            <a:r>
              <a:rPr lang="zh-CN" altLang="en-US" b="1" smtClean="0">
                <a:solidFill>
                  <a:srgbClr val="990000"/>
                </a:solidFill>
                <a:latin typeface="宋体" pitchFamily="2" charset="-122"/>
              </a:rPr>
              <a:t>单片机的发展趋势</a:t>
            </a:r>
            <a:endParaRPr lang="zh-CN" altLang="en-US" b="1" smtClean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CPU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的改进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ClrTx/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 采用双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CPU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结构，提高处理能力</a:t>
            </a: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ClrTx/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 增加数据总线宽度，内部采用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16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位和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32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位数据总线。</a:t>
            </a: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）存储器的发展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ClrTx/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  加大存储容量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, 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存储器容量大于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128KB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等。</a:t>
            </a:r>
            <a:r>
              <a:rPr lang="zh-CN" altLang="en-US" sz="2400" dirty="0" smtClean="0">
                <a:latin typeface="宋体" panose="02010600030101010101" pitchFamily="2" charset="-122"/>
              </a:rPr>
              <a:t> </a:t>
            </a:r>
            <a:endParaRPr lang="zh-CN" altLang="en-US" sz="2400" b="1" dirty="0" smtClean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ClrTx/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  片内采用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E</a:t>
            </a:r>
            <a:r>
              <a:rPr lang="en-US" altLang="zh-CN" sz="2400" b="1" baseline="30000" dirty="0" smtClean="0">
                <a:latin typeface="宋体" panose="02010600030101010101" pitchFamily="2" charset="-122"/>
              </a:rPr>
              <a:t>2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PROM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或闪烁（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Flash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）存储器。</a:t>
            </a:r>
          </a:p>
          <a:p>
            <a:pPr marL="609600" indent="-609600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3</a:t>
            </a:r>
            <a:r>
              <a:rPr lang="zh-CN" altLang="en-US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）片内</a:t>
            </a:r>
            <a:r>
              <a:rPr lang="en-US" altLang="zh-CN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I/O</a:t>
            </a:r>
            <a:r>
              <a:rPr lang="zh-CN" altLang="en-US" b="1" dirty="0" smtClean="0">
                <a:solidFill>
                  <a:srgbClr val="3333FF"/>
                </a:solidFill>
                <a:latin typeface="宋体" panose="02010600030101010101" pitchFamily="2" charset="-122"/>
              </a:rPr>
              <a:t>的改进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ClrTx/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  增加并行口的驱动能力，能直接输出大电流和高电压。直接驱动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LED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和</a:t>
            </a:r>
            <a:r>
              <a:rPr lang="en-US" altLang="zh-CN" sz="2400" b="1" dirty="0" smtClean="0">
                <a:latin typeface="宋体" panose="02010600030101010101" pitchFamily="2" charset="-122"/>
              </a:rPr>
              <a:t>VFD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（荧光显示器）。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ClrTx/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  </a:t>
            </a:r>
            <a:r>
              <a:rPr lang="zh-CN" altLang="en-US" sz="2400" b="1" dirty="0" smtClean="0">
                <a:latin typeface="黑体" panose="02010609060101010101" pitchFamily="49" charset="-122"/>
              </a:rPr>
              <a:t>设置特殊的串行接口功能，可构成分布式、网络化系统 。</a:t>
            </a:r>
            <a:endParaRPr lang="en-US" altLang="zh-CN" sz="2400" b="1" dirty="0">
              <a:latin typeface="黑体" panose="02010609060101010101" pitchFamily="49" charset="-122"/>
            </a:endParaRP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（</a:t>
            </a:r>
            <a:r>
              <a:rPr lang="en-US" altLang="zh-CN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4</a:t>
            </a: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）低功耗化     </a:t>
            </a:r>
            <a:r>
              <a:rPr lang="en-US" altLang="zh-CN" b="1" dirty="0" smtClean="0">
                <a:latin typeface="黑体" panose="02010609060101010101" pitchFamily="49" charset="-122"/>
              </a:rPr>
              <a:t>CMOS</a:t>
            </a:r>
            <a:r>
              <a:rPr lang="zh-CN" altLang="en-US" b="1" dirty="0" smtClean="0">
                <a:latin typeface="黑体" panose="02010609060101010101" pitchFamily="49" charset="-122"/>
              </a:rPr>
              <a:t>化、</a:t>
            </a:r>
            <a:r>
              <a:rPr lang="en-US" altLang="zh-CN" b="1" dirty="0" smtClean="0">
                <a:latin typeface="黑体" panose="02010609060101010101" pitchFamily="49" charset="-122"/>
              </a:rPr>
              <a:t>CHMOS</a:t>
            </a:r>
            <a:r>
              <a:rPr lang="zh-CN" altLang="en-US" b="1" dirty="0" smtClean="0">
                <a:latin typeface="黑体" panose="02010609060101010101" pitchFamily="49" charset="-122"/>
              </a:rPr>
              <a:t>工艺。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（</a:t>
            </a:r>
            <a:r>
              <a:rPr lang="en-US" altLang="zh-CN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5</a:t>
            </a:r>
            <a:r>
              <a:rPr lang="zh-CN" altLang="en-US" b="1" dirty="0" smtClean="0">
                <a:solidFill>
                  <a:srgbClr val="3333FF"/>
                </a:solidFill>
                <a:latin typeface="黑体" panose="02010609060101010101" pitchFamily="49" charset="-122"/>
              </a:rPr>
              <a:t>）外围电路内装化</a:t>
            </a:r>
          </a:p>
          <a:p>
            <a:pPr marL="0" indent="0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1" dirty="0" smtClean="0">
                <a:latin typeface="黑体" panose="02010609060101010101" pitchFamily="49" charset="-122"/>
              </a:rPr>
              <a:t>   集成度不断提高，把众多的外围功能部件集成在片内，实现系统的单片化，称为片上系统，简称</a:t>
            </a:r>
            <a:r>
              <a:rPr lang="en-US" altLang="zh-CN" b="1" dirty="0" smtClean="0">
                <a:latin typeface="黑体" panose="02010609060101010101" pitchFamily="49" charset="-122"/>
              </a:rPr>
              <a:t>SOC</a:t>
            </a:r>
            <a:r>
              <a:rPr lang="zh-CN" altLang="en-US" b="1" dirty="0" smtClean="0">
                <a:latin typeface="黑体" panose="02010609060101010101" pitchFamily="49" charset="-122"/>
              </a:rPr>
              <a:t>。</a:t>
            </a:r>
          </a:p>
          <a:p>
            <a:pPr marL="457200" lvl="1" indent="0" eaLnBrk="1" hangingPunct="1">
              <a:lnSpc>
                <a:spcPct val="110000"/>
              </a:lnSpc>
              <a:spcBef>
                <a:spcPct val="0"/>
              </a:spcBef>
              <a:buClrTx/>
              <a:buFont typeface="Wingdings" pitchFamily="2" charset="2"/>
              <a:buNone/>
              <a:defRPr/>
            </a:pPr>
            <a:endParaRPr lang="en-US" altLang="zh-CN" sz="2400" b="1" dirty="0" smtClean="0">
              <a:latin typeface="黑体" panose="02010609060101010101" pitchFamily="49" charset="-122"/>
            </a:endParaRPr>
          </a:p>
        </p:txBody>
      </p:sp>
      <p:sp>
        <p:nvSpPr>
          <p:cNvPr id="35843" name="灯片编号占位符 4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6400800"/>
            <a:ext cx="914400" cy="2841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fld id="{D9807830-F30F-48AC-A1B7-9AF82FE60217}" type="slidenum">
              <a:rPr altLang="zh-CN" sz="1100">
                <a:solidFill>
                  <a:srgbClr val="404040"/>
                </a:solidFill>
              </a:rPr>
              <a:pPr algn="l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zh-CN" altLang="zh-CN" sz="1100">
              <a:solidFill>
                <a:srgbClr val="404040"/>
              </a:solidFill>
            </a:endParaRP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42875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7528678-5A6D-43C5-9346-497E74B59BE1}" type="slidenum">
              <a:rPr lang="en-US" altLang="zh-CN" smtClean="0"/>
              <a:t>34</a:t>
            </a:fld>
            <a:endParaRPr lang="en-US" altLang="zh-C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04748"/>
            <a:ext cx="7673975" cy="609600"/>
          </a:xfrm>
        </p:spPr>
        <p:txBody>
          <a:bodyPr/>
          <a:lstStyle/>
          <a:p>
            <a:r>
              <a:rPr lang="en-US" altLang="zh-CN" sz="3200" dirty="0" smtClean="0">
                <a:solidFill>
                  <a:srgbClr val="990000"/>
                </a:solidFill>
              </a:rPr>
              <a:t>1.4  </a:t>
            </a:r>
            <a:r>
              <a:rPr lang="zh-CN" altLang="en-US" sz="3200" dirty="0">
                <a:solidFill>
                  <a:srgbClr val="990000"/>
                </a:solidFill>
              </a:rPr>
              <a:t>单片机应用系统的</a:t>
            </a:r>
            <a:r>
              <a:rPr lang="zh-CN" altLang="en-US" sz="3200" dirty="0" smtClean="0">
                <a:solidFill>
                  <a:srgbClr val="990000"/>
                </a:solidFill>
              </a:rPr>
              <a:t>设计</a:t>
            </a:r>
            <a:endParaRPr lang="zh-CN" altLang="en-US" sz="3200" dirty="0">
              <a:solidFill>
                <a:srgbClr val="99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990000"/>
                </a:solidFill>
              </a:rPr>
              <a:t>1.4.1  </a:t>
            </a:r>
            <a:r>
              <a:rPr lang="zh-CN" altLang="en-US" sz="2800" dirty="0">
                <a:solidFill>
                  <a:srgbClr val="990000"/>
                </a:solidFill>
              </a:rPr>
              <a:t>单片机应用</a:t>
            </a:r>
            <a:r>
              <a:rPr lang="zh-CN" altLang="en-US" sz="2800" dirty="0" smtClean="0">
                <a:solidFill>
                  <a:srgbClr val="990000"/>
                </a:solidFill>
              </a:rPr>
              <a:t>系统设计</a:t>
            </a:r>
            <a:r>
              <a:rPr lang="zh-CN" altLang="en-US" sz="2800" dirty="0">
                <a:solidFill>
                  <a:srgbClr val="990000"/>
                </a:solidFill>
              </a:rPr>
              <a:t>步骤</a:t>
            </a:r>
            <a:endParaRPr lang="en-US" altLang="zh-CN" sz="2800" dirty="0" smtClean="0">
              <a:solidFill>
                <a:srgbClr val="990000"/>
              </a:solidFill>
            </a:endParaRPr>
          </a:p>
          <a:p>
            <a:r>
              <a:rPr lang="zh-CN" altLang="en-US" dirty="0" smtClean="0"/>
              <a:t>在</a:t>
            </a:r>
            <a:r>
              <a:rPr lang="zh-CN" altLang="en-US" dirty="0"/>
              <a:t>单片机应用系统的设计中，首先要终过深入细致的</a:t>
            </a:r>
            <a:r>
              <a:rPr lang="zh-CN" altLang="en-US" dirty="0" smtClean="0"/>
              <a:t>需求分析，周密</a:t>
            </a:r>
            <a:r>
              <a:rPr lang="zh-CN" altLang="en-US" dirty="0"/>
              <a:t>而</a:t>
            </a:r>
            <a:r>
              <a:rPr lang="zh-CN" altLang="en-US" dirty="0" smtClean="0"/>
              <a:t>科学</a:t>
            </a:r>
            <a:r>
              <a:rPr lang="zh-CN" altLang="en-US" dirty="0"/>
              <a:t>的方案论证</a:t>
            </a:r>
            <a:r>
              <a:rPr lang="zh-CN" altLang="en-US" dirty="0" smtClean="0"/>
              <a:t>才能</a:t>
            </a:r>
            <a:r>
              <a:rPr lang="zh-CN" altLang="en-US" dirty="0"/>
              <a:t>使</a:t>
            </a:r>
            <a:r>
              <a:rPr lang="zh-CN" altLang="en-US" dirty="0" smtClean="0"/>
              <a:t>系统设计工作</a:t>
            </a:r>
            <a:r>
              <a:rPr lang="zh-CN" altLang="en-US" dirty="0"/>
              <a:t>顺利完成</a:t>
            </a:r>
            <a:r>
              <a:rPr lang="zh-CN" altLang="en-US" dirty="0" smtClean="0"/>
              <a:t>。单片机</a:t>
            </a:r>
            <a:r>
              <a:rPr lang="zh-CN" altLang="en-US" dirty="0"/>
              <a:t>应用系统设计，</a:t>
            </a:r>
            <a:r>
              <a:rPr lang="zh-CN" altLang="en-US" dirty="0" smtClean="0"/>
              <a:t>一般可分为如下三个阶段：</a:t>
            </a:r>
            <a:endParaRPr lang="zh-CN" altLang="en-US" dirty="0"/>
          </a:p>
          <a:p>
            <a:r>
              <a:rPr lang="en-US" altLang="zh-CN" dirty="0" smtClean="0">
                <a:solidFill>
                  <a:srgbClr val="9900FF"/>
                </a:solidFill>
              </a:rPr>
              <a:t>1</a:t>
            </a:r>
            <a:r>
              <a:rPr lang="zh-CN" altLang="en-US" dirty="0">
                <a:solidFill>
                  <a:srgbClr val="9900FF"/>
                </a:solidFill>
              </a:rPr>
              <a:t>．明确任务和需求分析以及拟定设计方案阶段</a:t>
            </a:r>
          </a:p>
          <a:p>
            <a:r>
              <a:rPr lang="zh-CN" altLang="en-US" dirty="0" smtClean="0"/>
              <a:t>明确</a:t>
            </a:r>
            <a:r>
              <a:rPr lang="zh-CN" altLang="en-US" dirty="0"/>
              <a:t>系统所要完成的任务十分重耍，</a:t>
            </a:r>
            <a:r>
              <a:rPr lang="zh-CN" altLang="en-US" dirty="0" smtClean="0"/>
              <a:t>它是设计工作</a:t>
            </a:r>
            <a:r>
              <a:rPr lang="zh-CN" altLang="en-US" dirty="0"/>
              <a:t>的基础，也是</a:t>
            </a:r>
            <a:r>
              <a:rPr lang="zh-CN" altLang="en-US" dirty="0" smtClean="0">
                <a:solidFill>
                  <a:schemeClr val="accent2"/>
                </a:solidFill>
              </a:rPr>
              <a:t>设计方案正确性的</a:t>
            </a:r>
            <a:r>
              <a:rPr lang="zh-CN" altLang="en-US" dirty="0">
                <a:solidFill>
                  <a:schemeClr val="accent2"/>
                </a:solidFill>
              </a:rPr>
              <a:t>保证。</a:t>
            </a:r>
          </a:p>
          <a:p>
            <a:r>
              <a:rPr lang="zh-CN" altLang="en-US" dirty="0" smtClean="0"/>
              <a:t>需求分析</a:t>
            </a:r>
            <a:r>
              <a:rPr lang="zh-CN" altLang="en-US" dirty="0"/>
              <a:t>的</a:t>
            </a:r>
            <a:r>
              <a:rPr lang="zh-CN" altLang="en-US" dirty="0" smtClean="0"/>
              <a:t>内容主要</a:t>
            </a:r>
            <a:r>
              <a:rPr lang="zh-CN" altLang="en-US" dirty="0"/>
              <a:t>包括：被测控参数的形式</a:t>
            </a:r>
            <a:r>
              <a:rPr lang="zh-CN" altLang="en-US" dirty="0" smtClean="0"/>
              <a:t>（模拟量、数字量等</a:t>
            </a:r>
            <a:r>
              <a:rPr lang="zh-CN" altLang="en-US" dirty="0"/>
              <a:t>）、</a:t>
            </a:r>
            <a:r>
              <a:rPr lang="zh-CN" altLang="en-US" dirty="0" smtClean="0"/>
              <a:t>被测控参数</a:t>
            </a:r>
            <a:r>
              <a:rPr lang="zh-CN" altLang="en-US" dirty="0"/>
              <a:t>的</a:t>
            </a:r>
            <a:r>
              <a:rPr lang="zh-CN" altLang="en-US" dirty="0" smtClean="0"/>
              <a:t>范围、</a:t>
            </a:r>
            <a:r>
              <a:rPr lang="zh-CN" altLang="en-US" dirty="0">
                <a:solidFill>
                  <a:schemeClr val="accent2"/>
                </a:solidFill>
              </a:rPr>
              <a:t>性能指标、系统功能</a:t>
            </a:r>
            <a:r>
              <a:rPr lang="zh-CN" altLang="en-US" dirty="0"/>
              <a:t>、工作环境、显示、</a:t>
            </a:r>
            <a:r>
              <a:rPr lang="zh-CN" altLang="en-US" dirty="0" smtClean="0"/>
              <a:t>报警等</a:t>
            </a:r>
            <a:r>
              <a:rPr lang="zh-CN" altLang="en-US" dirty="0"/>
              <a:t>。</a:t>
            </a:r>
          </a:p>
          <a:p>
            <a:r>
              <a:rPr lang="zh-CN" altLang="en-US" dirty="0" smtClean="0"/>
              <a:t>拟定</a:t>
            </a:r>
            <a:r>
              <a:rPr lang="zh-CN" altLang="en-US" dirty="0"/>
              <a:t>设计方案是</a:t>
            </a:r>
            <a:r>
              <a:rPr lang="zh-CN" altLang="en-US" dirty="0" smtClean="0"/>
              <a:t>根据任务的需求分析</a:t>
            </a:r>
            <a:r>
              <a:rPr lang="zh-CN" altLang="en-US" dirty="0"/>
              <a:t>，先</a:t>
            </a:r>
            <a:r>
              <a:rPr lang="zh-CN" altLang="en-US" dirty="0">
                <a:solidFill>
                  <a:schemeClr val="accent2"/>
                </a:solidFill>
              </a:rPr>
              <a:t>确定</a:t>
            </a:r>
            <a:r>
              <a:rPr lang="zh-CN" altLang="en-US" dirty="0" smtClean="0">
                <a:solidFill>
                  <a:schemeClr val="accent2"/>
                </a:solidFill>
              </a:rPr>
              <a:t>大致方向</a:t>
            </a:r>
            <a:r>
              <a:rPr lang="zh-CN" altLang="en-US" dirty="0">
                <a:solidFill>
                  <a:schemeClr val="accent2"/>
                </a:solidFill>
              </a:rPr>
              <a:t>和准备</a:t>
            </a:r>
            <a:r>
              <a:rPr lang="zh-CN" altLang="en-US" dirty="0" smtClean="0">
                <a:solidFill>
                  <a:schemeClr val="accent2"/>
                </a:solidFill>
              </a:rPr>
              <a:t>采取的手段。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5D2DEC3-BEEC-45A2-8997-B66A77B0717E}" type="slidenum">
              <a:rPr lang="en-US" altLang="zh-CN" smtClean="0"/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683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04748"/>
            <a:ext cx="7673975" cy="609600"/>
          </a:xfrm>
        </p:spPr>
        <p:txBody>
          <a:bodyPr/>
          <a:lstStyle/>
          <a:p>
            <a:pPr lvl="0" indent="180000">
              <a:spcBef>
                <a:spcPct val="20000"/>
              </a:spcBef>
            </a:pPr>
            <a:r>
              <a:rPr lang="en-US" altLang="zh-CN" sz="2400" dirty="0">
                <a:solidFill>
                  <a:srgbClr val="9900FF"/>
                </a:solidFill>
                <a:latin typeface="Times New Roman"/>
                <a:cs typeface="+mn-cs"/>
              </a:rPr>
              <a:t>2</a:t>
            </a:r>
            <a:r>
              <a:rPr lang="zh-CN" altLang="en-US" sz="2400" dirty="0">
                <a:solidFill>
                  <a:srgbClr val="9900FF"/>
                </a:solidFill>
                <a:latin typeface="Times New Roman"/>
                <a:cs typeface="+mn-cs"/>
              </a:rPr>
              <a:t>．硬件和软件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/>
                <a:cs typeface="+mn-cs"/>
              </a:rPr>
              <a:t>设计阶段</a:t>
            </a:r>
            <a:endParaRPr lang="zh-CN" altLang="en-US" dirty="0">
              <a:solidFill>
                <a:srgbClr val="99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</a:t>
            </a:r>
            <a:r>
              <a:rPr lang="zh-CN" altLang="en-US" dirty="0"/>
              <a:t>掘拟定</a:t>
            </a:r>
            <a:r>
              <a:rPr lang="zh-CN" altLang="en-US" dirty="0" smtClean="0"/>
              <a:t>的设计方案</a:t>
            </a:r>
            <a:r>
              <a:rPr lang="zh-CN" altLang="en-US" dirty="0"/>
              <a:t>，设计</a:t>
            </a:r>
            <a:r>
              <a:rPr lang="zh-CN" altLang="en-US" dirty="0" smtClean="0"/>
              <a:t>出相应</a:t>
            </a:r>
            <a:r>
              <a:rPr lang="zh-CN" altLang="en-US" dirty="0"/>
              <a:t>的系统硬件电路。 接下来的工作就是软件</a:t>
            </a:r>
            <a:r>
              <a:rPr lang="zh-CN" altLang="en-US" dirty="0" smtClean="0"/>
              <a:t>设计，正确</a:t>
            </a:r>
            <a:r>
              <a:rPr lang="zh-CN" altLang="en-US" dirty="0"/>
              <a:t>的</a:t>
            </a:r>
            <a:r>
              <a:rPr lang="zh-CN" altLang="en-US" dirty="0" smtClean="0"/>
              <a:t>编程方法是根据</a:t>
            </a:r>
            <a:r>
              <a:rPr lang="zh-CN" altLang="en-US" dirty="0"/>
              <a:t>需求分析，</a:t>
            </a:r>
            <a:r>
              <a:rPr lang="zh-CN" altLang="en-US" dirty="0">
                <a:solidFill>
                  <a:schemeClr val="accent2"/>
                </a:solidFill>
              </a:rPr>
              <a:t>先绘制程序流程图</a:t>
            </a:r>
            <a:r>
              <a:rPr lang="zh-CN" altLang="en-US" dirty="0"/>
              <a:t>，</a:t>
            </a:r>
            <a:r>
              <a:rPr lang="zh-CN" altLang="en-US" dirty="0" smtClean="0"/>
              <a:t>这样程序</a:t>
            </a:r>
            <a:r>
              <a:rPr lang="zh-CN" altLang="en-US" dirty="0"/>
              <a:t>的</a:t>
            </a:r>
            <a:r>
              <a:rPr lang="zh-CN" altLang="en-US" dirty="0" smtClean="0"/>
              <a:t>编写速度</a:t>
            </a:r>
            <a:r>
              <a:rPr lang="zh-CN" altLang="en-US" dirty="0"/>
              <a:t>就会</a:t>
            </a:r>
            <a:r>
              <a:rPr lang="zh-CN" altLang="en-US" dirty="0" smtClean="0"/>
              <a:t>很快。</a:t>
            </a: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个单片机的</a:t>
            </a:r>
            <a:r>
              <a:rPr lang="zh-CN" altLang="en-US" dirty="0" smtClean="0"/>
              <a:t>软、硬件</a:t>
            </a:r>
            <a:r>
              <a:rPr lang="zh-CN" altLang="en-US" dirty="0"/>
              <a:t>系统</a:t>
            </a:r>
            <a:r>
              <a:rPr lang="zh-CN" altLang="en-US" dirty="0" smtClean="0"/>
              <a:t>，可先</a:t>
            </a:r>
            <a:r>
              <a:rPr lang="zh-CN" altLang="en-US" dirty="0"/>
              <a:t>在</a:t>
            </a:r>
            <a:r>
              <a:rPr lang="zh-CN" altLang="en-US" dirty="0">
                <a:solidFill>
                  <a:schemeClr val="accent2"/>
                </a:solidFill>
              </a:rPr>
              <a:t>软件仿真工具的软环境下进行系统设计并调试通过</a:t>
            </a:r>
            <a:r>
              <a:rPr lang="zh-CN" altLang="en-US" dirty="0" smtClean="0"/>
              <a:t>，虽然</a:t>
            </a:r>
            <a:r>
              <a:rPr lang="zh-CN" altLang="en-US" dirty="0"/>
              <a:t>还不能完全说明实际系统就完全通过，但至少在逻辑上是行得通的。在软件</a:t>
            </a:r>
            <a:r>
              <a:rPr lang="zh-CN" altLang="en-US" dirty="0" smtClean="0"/>
              <a:t>仿真开发环境下</a:t>
            </a:r>
            <a:r>
              <a:rPr lang="zh-CN" altLang="en-US" dirty="0"/>
              <a:t>仿真通过后，再进行实际的软硬件设计与实现，</a:t>
            </a:r>
            <a:r>
              <a:rPr lang="zh-CN" altLang="en-US" dirty="0">
                <a:solidFill>
                  <a:schemeClr val="accent2"/>
                </a:solidFill>
              </a:rPr>
              <a:t>可减少设计上所走的</a:t>
            </a:r>
            <a:r>
              <a:rPr lang="zh-CN" altLang="en-US" dirty="0" smtClean="0">
                <a:solidFill>
                  <a:schemeClr val="accent2"/>
                </a:solidFill>
              </a:rPr>
              <a:t>弯路。</a:t>
            </a:r>
            <a:r>
              <a:rPr lang="zh-CN" altLang="en-US" dirty="0" smtClean="0"/>
              <a:t>软件</a:t>
            </a:r>
            <a:r>
              <a:rPr lang="zh-CN" altLang="en-US" dirty="0"/>
              <a:t>编写调试</a:t>
            </a:r>
            <a:r>
              <a:rPr lang="zh-CN" altLang="en-US" dirty="0" smtClean="0"/>
              <a:t>可与</a:t>
            </a:r>
            <a:r>
              <a:rPr lang="zh-CN" altLang="en-US" dirty="0"/>
              <a:t>硬件设计同步进行，可提高设计效率，这也是日前业界广泛采用的一种开发</a:t>
            </a:r>
            <a:r>
              <a:rPr lang="zh-CN" altLang="en-US" dirty="0" smtClean="0"/>
              <a:t>设设方法。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9900FF"/>
                </a:solidFill>
              </a:rPr>
              <a:t>3</a:t>
            </a:r>
            <a:r>
              <a:rPr lang="zh-CN" altLang="en-US" dirty="0" smtClean="0">
                <a:solidFill>
                  <a:srgbClr val="9900FF"/>
                </a:solidFill>
              </a:rPr>
              <a:t>．</a:t>
            </a:r>
            <a:r>
              <a:rPr lang="zh-CN" altLang="en-US" dirty="0">
                <a:solidFill>
                  <a:srgbClr val="9900FF"/>
                </a:solidFill>
              </a:rPr>
              <a:t>资料与文件整理编制阶段</a:t>
            </a:r>
          </a:p>
          <a:p>
            <a:r>
              <a:rPr lang="zh-CN" altLang="en-US" dirty="0" smtClean="0"/>
              <a:t>当</a:t>
            </a:r>
            <a:r>
              <a:rPr lang="zh-CN" altLang="en-US" dirty="0"/>
              <a:t>系统全部调试通过后，就进入资料与文件整理编制阶段</a:t>
            </a:r>
            <a:r>
              <a:rPr lang="zh-CN" altLang="en-US" dirty="0" smtClean="0"/>
              <a:t>。如</a:t>
            </a:r>
            <a:r>
              <a:rPr lang="zh-CN" altLang="en-US" dirty="0" smtClean="0">
                <a:solidFill>
                  <a:schemeClr val="accent2"/>
                </a:solidFill>
              </a:rPr>
              <a:t>流程图</a:t>
            </a:r>
            <a:r>
              <a:rPr lang="zh-CN" altLang="en-US" dirty="0">
                <a:solidFill>
                  <a:schemeClr val="accent2"/>
                </a:solidFill>
              </a:rPr>
              <a:t>、子程序使用说明、地址分配、程序</a:t>
            </a:r>
            <a:r>
              <a:rPr lang="zh-CN" altLang="en-US" dirty="0" smtClean="0">
                <a:solidFill>
                  <a:schemeClr val="accent2"/>
                </a:solidFill>
              </a:rPr>
              <a:t>清单、电路原理图线路板等。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r>
              <a:rPr lang="zh-CN" altLang="en-US" dirty="0" smtClean="0">
                <a:solidFill>
                  <a:schemeClr val="tx2"/>
                </a:solidFill>
              </a:rPr>
              <a:t>单片机应用系统设计过程流程图如图</a:t>
            </a:r>
            <a:r>
              <a:rPr lang="en-US" altLang="zh-CN" dirty="0" smtClean="0">
                <a:solidFill>
                  <a:schemeClr val="tx2"/>
                </a:solidFill>
              </a:rPr>
              <a:t>1-12</a:t>
            </a:r>
            <a:r>
              <a:rPr lang="zh-CN" altLang="en-US" dirty="0" smtClean="0">
                <a:solidFill>
                  <a:schemeClr val="tx2"/>
                </a:solidFill>
              </a:rPr>
              <a:t>。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5D2DEC3-BEEC-45A2-8997-B66A77B0717E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033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en-US" altLang="zh-C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13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04748"/>
            <a:ext cx="7673975" cy="6096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990000"/>
                </a:solidFill>
              </a:rPr>
              <a:t>1.4.2 </a:t>
            </a:r>
            <a:r>
              <a:rPr lang="zh-CN" altLang="en-US" dirty="0" smtClean="0">
                <a:solidFill>
                  <a:srgbClr val="990000"/>
                </a:solidFill>
              </a:rPr>
              <a:t>应用</a:t>
            </a:r>
            <a:r>
              <a:rPr lang="zh-CN" altLang="en-US" dirty="0">
                <a:solidFill>
                  <a:srgbClr val="990000"/>
                </a:solidFill>
              </a:rPr>
              <a:t>系统设计应当考虑的问题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9900FF"/>
                </a:solidFill>
              </a:rPr>
              <a:t>1.  </a:t>
            </a:r>
            <a:r>
              <a:rPr lang="zh-CN" altLang="en-US" dirty="0">
                <a:solidFill>
                  <a:srgbClr val="9900FF"/>
                </a:solidFill>
              </a:rPr>
              <a:t>硬件设计应考虑的问题</a:t>
            </a:r>
          </a:p>
          <a:p>
            <a:r>
              <a:rPr lang="zh-CN" altLang="en-US" dirty="0" smtClean="0"/>
              <a:t>在</a:t>
            </a:r>
            <a:r>
              <a:rPr lang="zh-CN" altLang="en-US" dirty="0"/>
              <a:t>硬件设计时，应重点首先考虑以下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zh-CN" altLang="en-US" dirty="0" smtClean="0"/>
              <a:t>问题：</a:t>
            </a:r>
            <a:endParaRPr lang="zh-CN" altLang="en-US" dirty="0"/>
          </a:p>
          <a:p>
            <a:r>
              <a:rPr lang="en-US" altLang="zh-CN" dirty="0" smtClean="0">
                <a:solidFill>
                  <a:srgbClr val="3333FF"/>
                </a:solidFill>
              </a:rPr>
              <a:t>1</a:t>
            </a:r>
            <a:r>
              <a:rPr lang="zh-CN" altLang="en-US" dirty="0" smtClean="0">
                <a:solidFill>
                  <a:srgbClr val="3333FF"/>
                </a:solidFill>
              </a:rPr>
              <a:t>）尽可能</a:t>
            </a:r>
            <a:r>
              <a:rPr lang="zh-CN" altLang="en-US" dirty="0">
                <a:solidFill>
                  <a:srgbClr val="3333FF"/>
                </a:solidFill>
              </a:rPr>
              <a:t>采用功能强的芯片</a:t>
            </a:r>
          </a:p>
          <a:p>
            <a:r>
              <a:rPr lang="en-US" altLang="zh-CN" dirty="0" smtClean="0"/>
              <a:t>(</a:t>
            </a:r>
            <a:r>
              <a:rPr lang="en-US" altLang="zh-CN" dirty="0"/>
              <a:t>l)</a:t>
            </a:r>
            <a:r>
              <a:rPr lang="zh-CN" altLang="en-US" dirty="0"/>
              <a:t>单片机的选型</a:t>
            </a:r>
            <a:r>
              <a:rPr lang="zh-CN" altLang="en-US" dirty="0" smtClean="0"/>
              <a:t>。单片机的集成度</a:t>
            </a:r>
            <a:r>
              <a:rPr lang="zh-CN" altLang="en-US" dirty="0"/>
              <a:t>越来越高，许多</a:t>
            </a:r>
            <a:r>
              <a:rPr lang="zh-CN" altLang="en-US" dirty="0" smtClean="0"/>
              <a:t>外围部件</a:t>
            </a:r>
            <a:r>
              <a:rPr lang="zh-CN" altLang="en-US" dirty="0"/>
              <a:t>都已集成在芯片内</a:t>
            </a:r>
            <a:r>
              <a:rPr lang="zh-CN" altLang="en-US" dirty="0" smtClean="0"/>
              <a:t>，这样</a:t>
            </a:r>
            <a:r>
              <a:rPr lang="zh-CN" altLang="en-US" dirty="0"/>
              <a:t>可以省去许多</a:t>
            </a:r>
            <a:r>
              <a:rPr lang="zh-CN" altLang="en-US" dirty="0" smtClean="0"/>
              <a:t>外围部件</a:t>
            </a:r>
            <a:r>
              <a:rPr lang="zh-CN" altLang="en-US" dirty="0"/>
              <a:t>的扩展</a:t>
            </a:r>
            <a:r>
              <a:rPr lang="zh-CN" altLang="en-US" dirty="0" smtClean="0"/>
              <a:t>工作</a:t>
            </a:r>
            <a:r>
              <a:rPr lang="zh-CN" altLang="en-US" dirty="0"/>
              <a:t>，使设计工作简化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en-US" altLang="zh-CN" dirty="0" smtClean="0"/>
              <a:t>(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优先选用</a:t>
            </a:r>
            <a:r>
              <a:rPr lang="zh-CN" altLang="en-US" dirty="0"/>
              <a:t>片内带有较大容量</a:t>
            </a:r>
            <a:r>
              <a:rPr lang="en-US" altLang="zh-CN" dirty="0"/>
              <a:t>Flash</a:t>
            </a:r>
            <a:r>
              <a:rPr lang="zh-CN" altLang="en-US" dirty="0"/>
              <a:t>存储器的</a:t>
            </a:r>
            <a:r>
              <a:rPr lang="zh-CN" altLang="en-US" dirty="0" smtClean="0"/>
              <a:t>产品，可</a:t>
            </a:r>
            <a:r>
              <a:rPr lang="zh-CN" altLang="en-US" dirty="0"/>
              <a:t>省去扩展片外程序存储器的工作，减少芯片数量，缩小系统的体积。</a:t>
            </a:r>
          </a:p>
          <a:p>
            <a:r>
              <a:rPr lang="en-US" altLang="zh-CN" dirty="0" smtClean="0"/>
              <a:t>(</a:t>
            </a:r>
            <a:r>
              <a:rPr lang="en-US" altLang="zh-CN" dirty="0"/>
              <a:t>3) RAM</a:t>
            </a:r>
            <a:r>
              <a:rPr lang="zh-CN" altLang="en-US" dirty="0" smtClean="0"/>
              <a:t>容量的</a:t>
            </a:r>
            <a:r>
              <a:rPr lang="zh-CN" altLang="en-US" dirty="0"/>
              <a:t>考虑</a:t>
            </a:r>
            <a:r>
              <a:rPr lang="zh-CN" altLang="en-US" dirty="0" smtClean="0"/>
              <a:t>。这时</a:t>
            </a:r>
            <a:r>
              <a:rPr lang="zh-CN" altLang="en-US" dirty="0"/>
              <a:t>可选用片内具有较大</a:t>
            </a:r>
            <a:r>
              <a:rPr lang="en-US" altLang="zh-CN" dirty="0"/>
              <a:t>RAM</a:t>
            </a:r>
            <a:r>
              <a:rPr lang="zh-CN" altLang="en-US" dirty="0" smtClean="0"/>
              <a:t>容量的单片机。例如</a:t>
            </a:r>
            <a:r>
              <a:rPr lang="en-US" altLang="zh-CN" dirty="0"/>
              <a:t>PIC18F452</a:t>
            </a:r>
            <a:r>
              <a:rPr lang="zh-CN" altLang="en-US" dirty="0"/>
              <a:t>。</a:t>
            </a:r>
          </a:p>
          <a:p>
            <a:r>
              <a:rPr lang="en-US" altLang="zh-CN" dirty="0" smtClean="0"/>
              <a:t>(</a:t>
            </a:r>
            <a:r>
              <a:rPr lang="en-US" altLang="zh-CN" dirty="0"/>
              <a:t>4)</a:t>
            </a:r>
            <a:r>
              <a:rPr lang="zh-CN" altLang="en-US" dirty="0"/>
              <a:t>对</a:t>
            </a:r>
            <a:r>
              <a:rPr lang="en-US" altLang="zh-CN" dirty="0"/>
              <a:t>I/O</a:t>
            </a:r>
            <a:r>
              <a:rPr lang="zh-CN" altLang="en-US" dirty="0"/>
              <a:t>端口留有余地</a:t>
            </a:r>
            <a:r>
              <a:rPr lang="zh-CN" altLang="en-US" dirty="0" smtClean="0"/>
              <a:t>。如</a:t>
            </a:r>
            <a:r>
              <a:rPr lang="zh-CN" altLang="en-US" dirty="0"/>
              <a:t>有些新的信号需要采集，就必须增加</a:t>
            </a:r>
            <a:r>
              <a:rPr lang="zh-CN" altLang="en-US" dirty="0" smtClean="0"/>
              <a:t>输入检测端；有些输出量需要控制就要增加输出端。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5D2DEC3-BEEC-45A2-8997-B66A77B0717E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033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04748"/>
            <a:ext cx="7673975" cy="609600"/>
          </a:xfrm>
        </p:spPr>
        <p:txBody>
          <a:bodyPr/>
          <a:lstStyle/>
          <a:p>
            <a:endParaRPr lang="zh-CN" altLang="en-US" dirty="0">
              <a:solidFill>
                <a:srgbClr val="99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9900FF"/>
                </a:solidFill>
              </a:rPr>
              <a:t>2. </a:t>
            </a:r>
            <a:r>
              <a:rPr lang="zh-CN" altLang="en-US" dirty="0" smtClean="0">
                <a:solidFill>
                  <a:srgbClr val="9900FF"/>
                </a:solidFill>
              </a:rPr>
              <a:t>软、硬件设计综合考虑</a:t>
            </a:r>
            <a:endParaRPr lang="en-US" altLang="zh-CN" dirty="0" smtClean="0">
              <a:solidFill>
                <a:srgbClr val="9900FF"/>
              </a:solidFill>
            </a:endParaRPr>
          </a:p>
          <a:p>
            <a:r>
              <a:rPr lang="zh-CN" altLang="en-US" dirty="0" smtClean="0"/>
              <a:t>硬件速度快，成本高。软件就是以时间换空间，各有特点。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9900FF"/>
                </a:solidFill>
              </a:rPr>
              <a:t>3. </a:t>
            </a:r>
            <a:r>
              <a:rPr lang="zh-CN" altLang="en-US" dirty="0" smtClean="0">
                <a:solidFill>
                  <a:srgbClr val="9900FF"/>
                </a:solidFill>
              </a:rPr>
              <a:t>工艺设计</a:t>
            </a:r>
            <a:endParaRPr lang="en-US" altLang="zh-CN" dirty="0" smtClean="0">
              <a:solidFill>
                <a:srgbClr val="9900FF"/>
              </a:solidFill>
            </a:endParaRPr>
          </a:p>
          <a:p>
            <a:r>
              <a:rPr lang="zh-CN" altLang="en-US" dirty="0" smtClean="0"/>
              <a:t>工艺设计包括机箱、面板、配线、接插件等，还有考虑到安装、调试、维修等方面的问题，都要考虑进去。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5D2DEC3-BEEC-45A2-8997-B66A77B0717E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033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9933FF"/>
                </a:solidFill>
              </a:rPr>
              <a:t>1.</a:t>
            </a:r>
            <a:r>
              <a:rPr lang="zh-CN" altLang="en-US" b="1" dirty="0" smtClean="0">
                <a:solidFill>
                  <a:srgbClr val="9933FF"/>
                </a:solidFill>
              </a:rPr>
              <a:t>基本组成结构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628" y="3573012"/>
            <a:ext cx="8928744" cy="2780238"/>
          </a:xfrm>
        </p:spPr>
        <p:txBody>
          <a:bodyPr/>
          <a:lstStyle/>
          <a:p>
            <a:r>
              <a:rPr lang="en-US" altLang="zh-CN" sz="2800" dirty="0">
                <a:solidFill>
                  <a:srgbClr val="9900FF"/>
                </a:solidFill>
              </a:rPr>
              <a:t>2.</a:t>
            </a:r>
            <a:r>
              <a:rPr lang="zh-CN" altLang="en-US" sz="2800" dirty="0">
                <a:solidFill>
                  <a:srgbClr val="9900FF"/>
                </a:solidFill>
              </a:rPr>
              <a:t>嵌入式系统的特点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(1)</a:t>
            </a:r>
            <a:r>
              <a:rPr lang="zh-CN" altLang="en-US" dirty="0"/>
              <a:t>系统功耗低、体积小、具有专用性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(2)</a:t>
            </a:r>
            <a:r>
              <a:rPr lang="zh-CN" altLang="en-US" dirty="0"/>
              <a:t>实时性强，系统内核小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(3)</a:t>
            </a:r>
            <a:r>
              <a:rPr lang="zh-CN" altLang="en-US" dirty="0"/>
              <a:t>创新性和高可靠性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(4)</a:t>
            </a:r>
            <a:r>
              <a:rPr lang="zh-CN" altLang="en-US" dirty="0"/>
              <a:t>高效率地设计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(5)</a:t>
            </a:r>
            <a:r>
              <a:rPr lang="zh-CN" altLang="en-US" dirty="0"/>
              <a:t>嵌入式系统开发需要开发工具和环境</a:t>
            </a:r>
          </a:p>
          <a:p>
            <a:endParaRPr lang="zh-CN" altLang="en-US" dirty="0"/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82" y="1124808"/>
            <a:ext cx="7330118" cy="216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78CC7F5F-98FD-4796-BA54-02F0B73A9398}" type="slidenum">
              <a:rPr lang="en-US" altLang="zh-CN" smtClean="0"/>
              <a:t>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670" y="476754"/>
            <a:ext cx="7673975" cy="60960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1.4.3  </a:t>
            </a:r>
            <a:r>
              <a:rPr lang="zh-CN" altLang="en-US" dirty="0">
                <a:solidFill>
                  <a:srgbClr val="C00000"/>
                </a:solidFill>
              </a:rPr>
              <a:t>单片机应用</a:t>
            </a:r>
            <a:r>
              <a:rPr lang="zh-CN" altLang="en-US" dirty="0" smtClean="0">
                <a:solidFill>
                  <a:srgbClr val="C00000"/>
                </a:solidFill>
              </a:rPr>
              <a:t>系统的开发与调试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124808"/>
            <a:ext cx="8928744" cy="5084430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altLang="zh-CN" dirty="0" smtClean="0">
                <a:solidFill>
                  <a:srgbClr val="9900FF"/>
                </a:solidFill>
                <a:latin typeface="Calibri"/>
              </a:rPr>
              <a:t>1. </a:t>
            </a:r>
            <a:r>
              <a:rPr lang="zh-CN" altLang="en-US" dirty="0" smtClean="0">
                <a:solidFill>
                  <a:srgbClr val="9900FF"/>
                </a:solidFill>
                <a:latin typeface="Calibri"/>
              </a:rPr>
              <a:t>集成开发环境简介</a:t>
            </a:r>
            <a:endParaRPr lang="en-US" altLang="zh-CN" dirty="0" smtClean="0">
              <a:solidFill>
                <a:srgbClr val="9900FF"/>
              </a:solidFill>
              <a:latin typeface="Calibri"/>
            </a:endParaRPr>
          </a:p>
          <a:p>
            <a:pPr lvl="0">
              <a:spcBef>
                <a:spcPts val="600"/>
              </a:spcBef>
            </a:pP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目前，大多数</a:t>
            </a:r>
            <a:r>
              <a:rPr lang="en-US" altLang="zh-CN" dirty="0">
                <a:solidFill>
                  <a:srgbClr val="000000"/>
                </a:solidFill>
                <a:latin typeface="Calibri"/>
              </a:rPr>
              <a:t>C</a:t>
            </a:r>
            <a:r>
              <a:rPr lang="zh-CN" altLang="en-US" dirty="0">
                <a:solidFill>
                  <a:srgbClr val="000000"/>
                </a:solidFill>
                <a:latin typeface="Calibri"/>
              </a:rPr>
              <a:t>语言开发环境都是集成的开发环境</a:t>
            </a:r>
            <a:r>
              <a:rPr lang="en-US" altLang="zh-CN" dirty="0">
                <a:solidFill>
                  <a:srgbClr val="000000"/>
                </a:solidFill>
                <a:latin typeface="Calibri"/>
              </a:rPr>
              <a:t>(IDE)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。这样把</a:t>
            </a:r>
            <a:r>
              <a:rPr lang="zh-CN" altLang="en-US" dirty="0">
                <a:solidFill>
                  <a:srgbClr val="000000"/>
                </a:solidFill>
                <a:latin typeface="Calibri"/>
              </a:rPr>
              <a:t>程序的编辑、编译、连接、运行都集成在一个环境中，界面友好，简单易用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Calibri"/>
            </a:endParaRPr>
          </a:p>
          <a:p>
            <a:pPr lvl="0">
              <a:spcBef>
                <a:spcPts val="600"/>
              </a:spcBef>
            </a:pP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集成开发环境</a:t>
            </a:r>
            <a:r>
              <a:rPr lang="zh-CN" altLang="en-US" dirty="0">
                <a:solidFill>
                  <a:srgbClr val="000000"/>
                </a:solidFill>
                <a:latin typeface="Calibri"/>
              </a:rPr>
              <a:t>包括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源程序</a:t>
            </a:r>
            <a:r>
              <a:rPr lang="zh-CN" altLang="en-US" dirty="0">
                <a:solidFill>
                  <a:srgbClr val="000000"/>
                </a:solidFill>
                <a:latin typeface="Calibri"/>
              </a:rPr>
              <a:t>的输入和编辑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，源程序的编译和</a:t>
            </a:r>
            <a:r>
              <a:rPr lang="zh-CN" altLang="en-US" dirty="0">
                <a:solidFill>
                  <a:srgbClr val="000000"/>
                </a:solidFill>
                <a:latin typeface="Calibri"/>
              </a:rPr>
              <a:t>连接，程序运行时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的调试和跟踪</a:t>
            </a:r>
            <a:r>
              <a:rPr lang="zh-CN" altLang="en-US" dirty="0">
                <a:solidFill>
                  <a:srgbClr val="000000"/>
                </a:solidFill>
                <a:latin typeface="Calibri"/>
              </a:rPr>
              <a:t>，项目的自动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管理，为程序</a:t>
            </a:r>
            <a:r>
              <a:rPr lang="zh-CN" altLang="en-US" dirty="0">
                <a:solidFill>
                  <a:srgbClr val="000000"/>
                </a:solidFill>
                <a:latin typeface="Calibri"/>
              </a:rPr>
              <a:t>的开发提供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各种工具</a:t>
            </a:r>
            <a:r>
              <a:rPr lang="zh-CN" altLang="en-US" dirty="0">
                <a:solidFill>
                  <a:srgbClr val="000000"/>
                </a:solidFill>
                <a:latin typeface="Calibri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并且有窗口管理和联机帮助</a:t>
            </a:r>
            <a:r>
              <a:rPr lang="zh-CN" altLang="en-US" dirty="0">
                <a:solidFill>
                  <a:srgbClr val="000000"/>
                </a:solidFill>
                <a:latin typeface="Calibri"/>
              </a:rPr>
              <a:t>等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功能。上机调试程序</a:t>
            </a:r>
            <a:r>
              <a:rPr lang="zh-CN" altLang="en-US" dirty="0">
                <a:solidFill>
                  <a:schemeClr val="accent2"/>
                </a:solidFill>
                <a:latin typeface="Calibri"/>
              </a:rPr>
              <a:t>可</a:t>
            </a:r>
            <a:r>
              <a:rPr lang="zh-CN" altLang="en-US" dirty="0" smtClean="0">
                <a:solidFill>
                  <a:schemeClr val="accent2"/>
                </a:solidFill>
                <a:latin typeface="Calibri"/>
              </a:rPr>
              <a:t>分如下几</a:t>
            </a:r>
            <a:r>
              <a:rPr lang="zh-CN" altLang="en-US" dirty="0">
                <a:solidFill>
                  <a:schemeClr val="accent2"/>
                </a:solidFill>
                <a:latin typeface="Calibri"/>
              </a:rPr>
              <a:t>个步骤</a:t>
            </a:r>
            <a:r>
              <a:rPr lang="zh-CN" altLang="en-US" dirty="0" smtClean="0">
                <a:solidFill>
                  <a:schemeClr val="accent2"/>
                </a:solidFill>
                <a:latin typeface="Calibri"/>
              </a:rPr>
              <a:t>：</a:t>
            </a:r>
            <a:endParaRPr lang="en-US" altLang="zh-CN" dirty="0" smtClean="0">
              <a:solidFill>
                <a:schemeClr val="accent2"/>
              </a:solidFill>
              <a:latin typeface="Calibri"/>
            </a:endParaRPr>
          </a:p>
          <a:p>
            <a:pPr lvl="0">
              <a:spcBef>
                <a:spcPts val="600"/>
              </a:spcBef>
            </a:pP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启动集成环境→</a:t>
            </a:r>
            <a:r>
              <a:rPr lang="zh-CN" altLang="en-US" dirty="0">
                <a:solidFill>
                  <a:srgbClr val="000000"/>
                </a:solidFill>
                <a:latin typeface="Calibri"/>
              </a:rPr>
              <a:t>建立和编辑源程序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→编译</a:t>
            </a:r>
            <a:r>
              <a:rPr lang="zh-CN" altLang="en-US" dirty="0">
                <a:solidFill>
                  <a:srgbClr val="000000"/>
                </a:solidFill>
                <a:latin typeface="Calibri"/>
              </a:rPr>
              <a:t>连接程序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</a:rPr>
              <a:t>→运行。</a:t>
            </a:r>
            <a:endParaRPr lang="zh-CN" altLang="en-US" dirty="0">
              <a:solidFill>
                <a:srgbClr val="000000"/>
              </a:solidFill>
              <a:latin typeface="Calibri"/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集成环境</a:t>
            </a:r>
            <a:r>
              <a:rPr lang="zh-CN" altLang="en-US" dirty="0" smtClean="0">
                <a:solidFill>
                  <a:schemeClr val="accent2"/>
                </a:solidFill>
              </a:rPr>
              <a:t>是一</a:t>
            </a:r>
            <a:r>
              <a:rPr lang="zh-CN" altLang="en-US" dirty="0">
                <a:solidFill>
                  <a:schemeClr val="accent2"/>
                </a:solidFill>
              </a:rPr>
              <a:t>个组合</a:t>
            </a:r>
            <a:r>
              <a:rPr lang="zh-CN" altLang="en-US" dirty="0" smtClean="0">
                <a:solidFill>
                  <a:schemeClr val="accent2"/>
                </a:solidFill>
              </a:rPr>
              <a:t>窗口</a:t>
            </a:r>
            <a:r>
              <a:rPr lang="zh-CN" altLang="en-US" dirty="0" smtClean="0"/>
              <a:t>，通常窗口的</a:t>
            </a:r>
            <a:r>
              <a:rPr lang="zh-CN" altLang="en-US" dirty="0"/>
              <a:t>笫一部分为</a:t>
            </a:r>
            <a:r>
              <a:rPr lang="zh-CN" altLang="en-US" dirty="0">
                <a:solidFill>
                  <a:schemeClr val="accent2"/>
                </a:solidFill>
              </a:rPr>
              <a:t>标题栏</a:t>
            </a:r>
            <a:r>
              <a:rPr lang="zh-CN" altLang="en-US" dirty="0" smtClean="0"/>
              <a:t>；第二</a:t>
            </a:r>
            <a:r>
              <a:rPr lang="zh-CN" altLang="en-US" dirty="0"/>
              <a:t>部分为</a:t>
            </a:r>
            <a:r>
              <a:rPr lang="zh-CN" altLang="en-US" dirty="0" smtClean="0">
                <a:solidFill>
                  <a:schemeClr val="accent2"/>
                </a:solidFill>
              </a:rPr>
              <a:t>菜单</a:t>
            </a:r>
            <a:r>
              <a:rPr lang="zh-CN" altLang="en-US" dirty="0">
                <a:solidFill>
                  <a:schemeClr val="accent2"/>
                </a:solidFill>
              </a:rPr>
              <a:t>栏</a:t>
            </a:r>
            <a:r>
              <a:rPr lang="zh-CN" altLang="en-US" dirty="0"/>
              <a:t>，其中包括文件、编辑、</a:t>
            </a:r>
            <a:r>
              <a:rPr lang="zh-CN" altLang="en-US" dirty="0" smtClean="0"/>
              <a:t>查看、</a:t>
            </a:r>
            <a:r>
              <a:rPr lang="zh-CN" altLang="en-US" dirty="0"/>
              <a:t>插入</a:t>
            </a:r>
            <a:r>
              <a:rPr lang="zh-CN" altLang="en-US" dirty="0" smtClean="0"/>
              <a:t>、工程、</a:t>
            </a:r>
            <a:r>
              <a:rPr lang="zh-CN" altLang="en-US" dirty="0"/>
              <a:t>组建</a:t>
            </a:r>
            <a:r>
              <a:rPr lang="zh-CN" altLang="en-US" dirty="0" smtClean="0"/>
              <a:t>、工具</a:t>
            </a:r>
            <a:r>
              <a:rPr lang="zh-CN" altLang="en-US" dirty="0"/>
              <a:t>、</a:t>
            </a:r>
            <a:r>
              <a:rPr lang="zh-CN" altLang="en-US" dirty="0" smtClean="0"/>
              <a:t>窗口、</a:t>
            </a:r>
            <a:r>
              <a:rPr lang="zh-CN" altLang="en-US" dirty="0"/>
              <a:t>帮助等菜单；</a:t>
            </a:r>
            <a:r>
              <a:rPr lang="zh-CN" altLang="en-US" dirty="0" smtClean="0"/>
              <a:t>第三部分</a:t>
            </a:r>
            <a:r>
              <a:rPr lang="zh-CN" altLang="en-US" dirty="0"/>
              <a:t>为</a:t>
            </a:r>
            <a:r>
              <a:rPr lang="zh-CN" altLang="en-US" dirty="0" smtClean="0">
                <a:solidFill>
                  <a:schemeClr val="accent2"/>
                </a:solidFill>
              </a:rPr>
              <a:t>工具栏</a:t>
            </a:r>
            <a:r>
              <a:rPr lang="zh-CN" altLang="en-US" dirty="0" smtClean="0"/>
              <a:t>，其中包括常用的工具</a:t>
            </a:r>
            <a:r>
              <a:rPr lang="zh-CN" altLang="en-US" dirty="0"/>
              <a:t>按钮；</a:t>
            </a:r>
            <a:r>
              <a:rPr lang="zh-CN" altLang="en-US" dirty="0" smtClean="0"/>
              <a:t>第四部分</a:t>
            </a:r>
            <a:r>
              <a:rPr lang="zh-CN" altLang="en-US" dirty="0"/>
              <a:t>为</a:t>
            </a:r>
            <a:r>
              <a:rPr lang="zh-CN" altLang="en-US" dirty="0" smtClean="0">
                <a:solidFill>
                  <a:schemeClr val="accent2"/>
                </a:solidFill>
              </a:rPr>
              <a:t>状态栏</a:t>
            </a:r>
            <a:r>
              <a:rPr lang="zh-CN" altLang="en-US" dirty="0" smtClean="0"/>
              <a:t>，还有</a:t>
            </a:r>
            <a:r>
              <a:rPr lang="zh-CN" altLang="en-US" dirty="0" smtClean="0">
                <a:solidFill>
                  <a:schemeClr val="accent2"/>
                </a:solidFill>
              </a:rPr>
              <a:t>三个子</a:t>
            </a:r>
            <a:r>
              <a:rPr lang="zh-CN" altLang="en-US" dirty="0">
                <a:solidFill>
                  <a:schemeClr val="accent2"/>
                </a:solidFill>
              </a:rPr>
              <a:t>窗口</a:t>
            </a:r>
            <a:r>
              <a:rPr lang="zh-CN" altLang="en-US" dirty="0" smtClean="0"/>
              <a:t>：工作区窗口、编辑窗口、</a:t>
            </a:r>
            <a:r>
              <a:rPr lang="zh-CN" altLang="en-US" dirty="0"/>
              <a:t>编译调试窗口</a:t>
            </a:r>
            <a:r>
              <a:rPr lang="zh-CN" altLang="en-US" dirty="0" smtClean="0"/>
              <a:t>。如</a:t>
            </a:r>
            <a:r>
              <a:rPr lang="en-US" altLang="zh-CN" dirty="0" err="1" smtClean="0"/>
              <a:t>Keil</a:t>
            </a:r>
            <a:r>
              <a:rPr lang="en-US" altLang="zh-CN" dirty="0" smtClean="0"/>
              <a:t> </a:t>
            </a:r>
            <a:r>
              <a:rPr lang="en-US" altLang="zh-CN" dirty="0"/>
              <a:t>C51</a:t>
            </a:r>
            <a:r>
              <a:rPr lang="zh-CN" altLang="en-US" dirty="0"/>
              <a:t>集成开发</a:t>
            </a:r>
            <a:r>
              <a:rPr lang="zh-CN" altLang="en-US" dirty="0" smtClean="0"/>
              <a:t>环境。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B585CF5-E75A-48BB-B430-0F9DAA5932FD}" type="slidenum">
              <a:rPr lang="en-US" altLang="zh-CN" smtClean="0">
                <a:solidFill>
                  <a:srgbClr val="FFFF00"/>
                </a:solidFill>
              </a:rPr>
              <a:t>40</a:t>
            </a:fld>
            <a:endParaRPr lang="en-US" altLang="zh-C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98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620766"/>
            <a:ext cx="7673975" cy="39358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9900FF"/>
                </a:solidFill>
              </a:rPr>
              <a:t>2. </a:t>
            </a:r>
            <a:r>
              <a:rPr lang="zh-CN" altLang="en-US" dirty="0" smtClean="0">
                <a:solidFill>
                  <a:srgbClr val="9900FF"/>
                </a:solidFill>
              </a:rPr>
              <a:t>单片机</a:t>
            </a:r>
            <a:r>
              <a:rPr lang="zh-CN" altLang="en-US" dirty="0">
                <a:solidFill>
                  <a:srgbClr val="9900FF"/>
                </a:solidFill>
              </a:rPr>
              <a:t>应用系统的</a:t>
            </a:r>
            <a:r>
              <a:rPr lang="zh-CN" altLang="en-US" dirty="0" smtClean="0">
                <a:solidFill>
                  <a:srgbClr val="9900FF"/>
                </a:solidFill>
              </a:rPr>
              <a:t>仿真工具</a:t>
            </a:r>
            <a:endParaRPr lang="zh-CN" altLang="en-US" dirty="0">
              <a:solidFill>
                <a:srgbClr val="99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当一个单片机应用系统（用户样机）完成了硬件和</a:t>
            </a:r>
            <a:r>
              <a:rPr lang="zh-CN" altLang="en-US" dirty="0" smtClean="0"/>
              <a:t>软件设计</a:t>
            </a:r>
            <a:r>
              <a:rPr lang="zh-CN" altLang="en-US" dirty="0"/>
              <a:t>，全部元器件安装完成</a:t>
            </a:r>
            <a:r>
              <a:rPr lang="zh-CN" altLang="en-US" dirty="0" smtClean="0"/>
              <a:t>后，很难一次成功。这就需要借助单片机仿真开发工具进行调试，发现错误并加以改正。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3333FF"/>
                </a:solidFill>
              </a:rPr>
              <a:t>仿真工具的功能如下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用户</a:t>
            </a:r>
            <a:r>
              <a:rPr lang="zh-CN" altLang="en-US" sz="2400" b="1" dirty="0"/>
              <a:t>样机程序的输入与</a:t>
            </a:r>
            <a:r>
              <a:rPr lang="zh-CN" altLang="en-US" sz="2400" b="1" dirty="0" smtClean="0"/>
              <a:t>修改。 </a:t>
            </a:r>
            <a:endParaRPr lang="en-US" altLang="zh-CN" sz="2400" b="1" dirty="0" smtClean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程序</a:t>
            </a:r>
            <a:r>
              <a:rPr lang="zh-CN" altLang="en-US" sz="2400" b="1" dirty="0"/>
              <a:t>的运行、调试（单步运行、设置断点运行）、排错、状态查询等</a:t>
            </a:r>
            <a:r>
              <a:rPr lang="zh-CN" altLang="en-US" sz="2400" b="1" dirty="0" smtClean="0"/>
              <a:t>功能 </a:t>
            </a:r>
            <a:endParaRPr lang="en-US" altLang="zh-CN" sz="2400" b="1" dirty="0" smtClean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用户</a:t>
            </a:r>
            <a:r>
              <a:rPr lang="zh-CN" altLang="en-US" sz="2400" b="1" dirty="0"/>
              <a:t>样机硬件电路的诊断与</a:t>
            </a:r>
            <a:r>
              <a:rPr lang="zh-CN" altLang="en-US" sz="2400" b="1" dirty="0" smtClean="0"/>
              <a:t>检查</a:t>
            </a:r>
            <a:endParaRPr lang="en-US" altLang="zh-CN" sz="2400" b="1" dirty="0" smtClean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有</a:t>
            </a:r>
            <a:r>
              <a:rPr lang="zh-CN" altLang="en-US" sz="2400" b="1" dirty="0"/>
              <a:t>较全的开发软件。用户</a:t>
            </a:r>
            <a:r>
              <a:rPr lang="zh-CN" altLang="en-US" sz="2400" b="1" dirty="0" smtClean="0"/>
              <a:t>可用</a:t>
            </a:r>
            <a:r>
              <a:rPr lang="en-US" altLang="zh-CN" sz="2400" b="1" dirty="0" smtClean="0"/>
              <a:t>C</a:t>
            </a:r>
            <a:r>
              <a:rPr lang="zh-CN" altLang="en-US" sz="2400" b="1" dirty="0"/>
              <a:t>语言</a:t>
            </a:r>
            <a:r>
              <a:rPr lang="zh-CN" altLang="en-US" sz="2400" b="1" dirty="0" smtClean="0"/>
              <a:t>编制应用程序</a:t>
            </a:r>
            <a:r>
              <a:rPr lang="zh-CN" altLang="en-US" sz="2400" b="1" dirty="0"/>
              <a:t>：由</a:t>
            </a:r>
            <a:r>
              <a:rPr lang="zh-CN" altLang="en-US" sz="2400" b="1" dirty="0" smtClean="0"/>
              <a:t>开发系统编译连接生</a:t>
            </a:r>
            <a:r>
              <a:rPr lang="zh-CN" altLang="en-US" sz="2400" b="1" dirty="0"/>
              <a:t>成目标文件、可执行</a:t>
            </a:r>
            <a:r>
              <a:rPr lang="zh-CN" altLang="en-US" sz="2400" b="1" dirty="0" smtClean="0"/>
              <a:t>文件</a:t>
            </a:r>
            <a:endParaRPr lang="en-US" altLang="zh-CN" sz="2400" b="1" dirty="0" smtClean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将</a:t>
            </a:r>
            <a:r>
              <a:rPr lang="zh-CN" altLang="en-US" sz="2400" b="1" dirty="0"/>
              <a:t>调试正确的</a:t>
            </a:r>
            <a:r>
              <a:rPr lang="zh-CN" altLang="en-US" sz="2400" b="1" dirty="0" smtClean="0"/>
              <a:t>程序写入</a:t>
            </a:r>
            <a:r>
              <a:rPr lang="zh-CN" altLang="en-US" sz="2400" b="1" dirty="0"/>
              <a:t>到程序存储器中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5D2DEC3-BEEC-45A2-8997-B66A77B0717E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647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通用机</a:t>
            </a:r>
            <a:r>
              <a:rPr lang="zh-CN" altLang="en-US" dirty="0"/>
              <a:t>仿真</a:t>
            </a:r>
            <a:r>
              <a:rPr lang="zh-CN" altLang="en-US" dirty="0" smtClean="0"/>
              <a:t>开发系统是</a:t>
            </a:r>
            <a:r>
              <a:rPr lang="zh-CN" altLang="en-US" dirty="0"/>
              <a:t>一种通过</a:t>
            </a:r>
            <a:r>
              <a:rPr lang="en-US" altLang="zh-CN" dirty="0" smtClean="0">
                <a:solidFill>
                  <a:srgbClr val="3333FF"/>
                </a:solidFill>
              </a:rPr>
              <a:t>PC</a:t>
            </a:r>
            <a:r>
              <a:rPr lang="zh-CN" altLang="en-US" dirty="0" smtClean="0">
                <a:solidFill>
                  <a:srgbClr val="3333FF"/>
                </a:solidFill>
              </a:rPr>
              <a:t>机并行口</a:t>
            </a:r>
            <a:r>
              <a:rPr lang="zh-CN" altLang="en-US" dirty="0">
                <a:solidFill>
                  <a:srgbClr val="3333FF"/>
                </a:solidFill>
              </a:rPr>
              <a:t>、串行口或</a:t>
            </a:r>
            <a:r>
              <a:rPr lang="en-US" altLang="zh-CN" dirty="0">
                <a:solidFill>
                  <a:srgbClr val="3333FF"/>
                </a:solidFill>
              </a:rPr>
              <a:t>USB</a:t>
            </a:r>
            <a:r>
              <a:rPr lang="zh-CN" altLang="en-US" dirty="0">
                <a:solidFill>
                  <a:srgbClr val="3333FF"/>
                </a:solidFill>
              </a:rPr>
              <a:t>口</a:t>
            </a:r>
            <a:r>
              <a:rPr lang="zh-CN" altLang="en-US" dirty="0"/>
              <a:t>，外加在线</a:t>
            </a:r>
            <a:r>
              <a:rPr lang="zh-CN" altLang="en-US" dirty="0" smtClean="0"/>
              <a:t>仿真器</a:t>
            </a:r>
            <a:r>
              <a:rPr lang="zh-CN" altLang="en-US" dirty="0"/>
              <a:t>的仿真开发系统，如</a:t>
            </a:r>
            <a:r>
              <a:rPr lang="zh-CN" altLang="en-US" dirty="0" smtClean="0"/>
              <a:t>图</a:t>
            </a:r>
            <a:r>
              <a:rPr lang="en-US" altLang="zh-CN" dirty="0" smtClean="0"/>
              <a:t>1.13</a:t>
            </a:r>
            <a:r>
              <a:rPr lang="zh-CN" altLang="en-US" dirty="0" smtClean="0"/>
              <a:t>所示。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在线</a:t>
            </a:r>
            <a:r>
              <a:rPr lang="zh-CN" altLang="en-US" dirty="0"/>
              <a:t>仿真器有</a:t>
            </a:r>
            <a:r>
              <a:rPr lang="en-US" altLang="zh-CN" dirty="0" smtClean="0"/>
              <a:t>PC</a:t>
            </a:r>
            <a:r>
              <a:rPr lang="zh-CN" altLang="en-US" dirty="0" smtClean="0"/>
              <a:t>机及其仿真</a:t>
            </a:r>
            <a:r>
              <a:rPr lang="zh-CN" altLang="en-US" dirty="0"/>
              <a:t>开发软件的支持，</a:t>
            </a:r>
            <a:r>
              <a:rPr lang="zh-CN" altLang="en-US" dirty="0">
                <a:solidFill>
                  <a:srgbClr val="3333FF"/>
                </a:solidFill>
              </a:rPr>
              <a:t>可以在</a:t>
            </a:r>
            <a:r>
              <a:rPr lang="en-US" altLang="zh-CN" dirty="0">
                <a:solidFill>
                  <a:srgbClr val="3333FF"/>
                </a:solidFill>
              </a:rPr>
              <a:t>PC</a:t>
            </a:r>
            <a:r>
              <a:rPr lang="zh-CN" altLang="en-US" dirty="0">
                <a:solidFill>
                  <a:srgbClr val="3333FF"/>
                </a:solidFill>
              </a:rPr>
              <a:t>机的</a:t>
            </a:r>
            <a:r>
              <a:rPr lang="zh-CN" altLang="en-US" dirty="0" smtClean="0">
                <a:solidFill>
                  <a:srgbClr val="3333FF"/>
                </a:solidFill>
              </a:rPr>
              <a:t>屏幕上观察</a:t>
            </a:r>
            <a:r>
              <a:rPr lang="zh-CN" altLang="en-US" dirty="0">
                <a:solidFill>
                  <a:srgbClr val="3333FF"/>
                </a:solidFill>
              </a:rPr>
              <a:t>用户程序的运行情况，</a:t>
            </a:r>
            <a:r>
              <a:rPr lang="zh-CN" altLang="en-US" dirty="0" smtClean="0">
                <a:solidFill>
                  <a:srgbClr val="3333FF"/>
                </a:solidFill>
              </a:rPr>
              <a:t>可</a:t>
            </a:r>
            <a:r>
              <a:rPr lang="zh-CN" altLang="en-US" dirty="0" smtClean="0"/>
              <a:t>以采用</a:t>
            </a:r>
            <a:r>
              <a:rPr lang="zh-CN" altLang="en-US" dirty="0"/>
              <a:t>单 步、设置断点等手段逐条跟踪用户程序并进行</a:t>
            </a:r>
            <a:r>
              <a:rPr lang="zh-CN" altLang="en-US" dirty="0">
                <a:solidFill>
                  <a:srgbClr val="3333FF"/>
                </a:solidFill>
              </a:rPr>
              <a:t>修改</a:t>
            </a:r>
            <a:r>
              <a:rPr lang="zh-CN" altLang="en-US" dirty="0" smtClean="0">
                <a:solidFill>
                  <a:srgbClr val="3333FF"/>
                </a:solidFill>
              </a:rPr>
              <a:t>调试</a:t>
            </a:r>
            <a:r>
              <a:rPr lang="zh-CN" altLang="en-US" dirty="0">
                <a:solidFill>
                  <a:srgbClr val="3333FF"/>
                </a:solidFill>
              </a:rPr>
              <a:t>和查找软、硬件</a:t>
            </a:r>
            <a:r>
              <a:rPr lang="zh-CN" altLang="en-US" dirty="0" smtClean="0">
                <a:solidFill>
                  <a:srgbClr val="3333FF"/>
                </a:solidFill>
              </a:rPr>
              <a:t>故障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随着</a:t>
            </a:r>
            <a:r>
              <a:rPr lang="en-US" altLang="zh-CN" dirty="0" smtClean="0"/>
              <a:t>ISP</a:t>
            </a:r>
            <a:r>
              <a:rPr lang="zh-CN" altLang="en-US" dirty="0" smtClean="0"/>
              <a:t>（通过</a:t>
            </a:r>
            <a:r>
              <a:rPr lang="en-US" altLang="zh-CN" dirty="0" smtClean="0"/>
              <a:t>CPLD</a:t>
            </a:r>
            <a:r>
              <a:rPr lang="zh-CN" altLang="en-US" dirty="0" smtClean="0"/>
              <a:t>拥有</a:t>
            </a:r>
            <a:r>
              <a:rPr lang="zh-CN" altLang="en-US" dirty="0" smtClean="0">
                <a:solidFill>
                  <a:srgbClr val="3333FF"/>
                </a:solidFill>
              </a:rPr>
              <a:t>在线系统可编程</a:t>
            </a:r>
            <a:r>
              <a:rPr lang="zh-CN" altLang="en-US" dirty="0" smtClean="0"/>
              <a:t>）技术</a:t>
            </a:r>
            <a:r>
              <a:rPr lang="zh-CN" altLang="en-US" dirty="0"/>
              <a:t>的普及，对于</a:t>
            </a:r>
            <a:r>
              <a:rPr lang="en-US" altLang="zh-CN" dirty="0"/>
              <a:t>AT89S5x</a:t>
            </a:r>
            <a:r>
              <a:rPr lang="zh-CN" altLang="en-US" dirty="0"/>
              <a:t>单片机，也</a:t>
            </a:r>
            <a:r>
              <a:rPr lang="zh-CN" altLang="en-US" dirty="0" smtClean="0"/>
              <a:t>可不使用</a:t>
            </a:r>
            <a:r>
              <a:rPr lang="zh-CN" altLang="en-US" dirty="0"/>
              <a:t>在线仿真器以及编程器，</a:t>
            </a:r>
            <a:r>
              <a:rPr lang="zh-CN" altLang="en-US" dirty="0" smtClean="0"/>
              <a:t>用户只需</a:t>
            </a:r>
            <a:r>
              <a:rPr lang="zh-CN" altLang="en-US" dirty="0"/>
              <a:t>要在</a:t>
            </a:r>
            <a:r>
              <a:rPr lang="en-US" altLang="zh-CN" dirty="0"/>
              <a:t>PC</a:t>
            </a:r>
            <a:r>
              <a:rPr lang="zh-CN" altLang="en-US" dirty="0" smtClean="0"/>
              <a:t>机上修改</a:t>
            </a:r>
            <a:r>
              <a:rPr lang="zh-CN" altLang="en-US" dirty="0"/>
              <a:t>程序，然后将修改的程序</a:t>
            </a:r>
            <a:r>
              <a:rPr lang="zh-CN" altLang="en-US" dirty="0">
                <a:solidFill>
                  <a:srgbClr val="3333FF"/>
                </a:solidFill>
              </a:rPr>
              <a:t>直接写入</a:t>
            </a:r>
            <a:r>
              <a:rPr lang="zh-CN" altLang="en-US" dirty="0" smtClean="0">
                <a:solidFill>
                  <a:srgbClr val="3333FF"/>
                </a:solidFill>
              </a:rPr>
              <a:t>用户样机</a:t>
            </a:r>
            <a:r>
              <a:rPr lang="zh-CN" altLang="en-US" dirty="0"/>
              <a:t>的单片机</a:t>
            </a:r>
            <a:r>
              <a:rPr lang="en-US" altLang="zh-CN" dirty="0"/>
              <a:t>Flash</a:t>
            </a:r>
            <a:r>
              <a:rPr lang="zh-CN" altLang="en-US" dirty="0"/>
              <a:t>存储器中。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5D2DEC3-BEEC-45A2-8997-B66A77B0717E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12" y="1844868"/>
            <a:ext cx="6480540" cy="176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483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04748"/>
            <a:ext cx="7673975" cy="609600"/>
          </a:xfrm>
        </p:spPr>
        <p:txBody>
          <a:bodyPr/>
          <a:lstStyle/>
          <a:p>
            <a:r>
              <a:rPr lang="en-US" altLang="zh-CN" dirty="0">
                <a:solidFill>
                  <a:srgbClr val="990000"/>
                </a:solidFill>
              </a:rPr>
              <a:t>3</a:t>
            </a:r>
            <a:r>
              <a:rPr lang="zh-CN" altLang="en-US" dirty="0">
                <a:solidFill>
                  <a:srgbClr val="990000"/>
                </a:solidFill>
              </a:rPr>
              <a:t>．用户样机的源程序</a:t>
            </a:r>
            <a:r>
              <a:rPr lang="zh-CN" altLang="en-US" dirty="0" smtClean="0">
                <a:solidFill>
                  <a:srgbClr val="990000"/>
                </a:solidFill>
              </a:rPr>
              <a:t>调试过程</a:t>
            </a:r>
            <a:endParaRPr lang="zh-CN" altLang="en-US" dirty="0">
              <a:solidFill>
                <a:srgbClr val="99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zh-CN" altLang="en-US" dirty="0"/>
              <a:t>仿真开发工具</a:t>
            </a:r>
            <a:r>
              <a:rPr lang="zh-CN" altLang="en-US" dirty="0" smtClean="0"/>
              <a:t>进行源程序编写、</a:t>
            </a:r>
            <a:r>
              <a:rPr lang="zh-CN" altLang="en-US" dirty="0"/>
              <a:t>调试以及与用户样机硬件联</a:t>
            </a:r>
            <a:r>
              <a:rPr lang="zh-CN" altLang="en-US" dirty="0" smtClean="0"/>
              <a:t>调工作。用户</a:t>
            </a:r>
            <a:r>
              <a:rPr lang="zh-CN" altLang="en-US" dirty="0"/>
              <a:t>源程序调试</a:t>
            </a:r>
            <a:r>
              <a:rPr lang="zh-CN" altLang="en-US" dirty="0" smtClean="0"/>
              <a:t>过程可</a:t>
            </a:r>
            <a:r>
              <a:rPr lang="zh-CN" altLang="en-US" dirty="0">
                <a:solidFill>
                  <a:schemeClr val="accent2"/>
                </a:solidFill>
              </a:rPr>
              <a:t>分为以下</a:t>
            </a:r>
            <a:r>
              <a:rPr lang="en-US" altLang="zh-CN" dirty="0">
                <a:solidFill>
                  <a:schemeClr val="accent2"/>
                </a:solidFill>
              </a:rPr>
              <a:t>4</a:t>
            </a:r>
            <a:r>
              <a:rPr lang="zh-CN" altLang="en-US" dirty="0">
                <a:solidFill>
                  <a:schemeClr val="accent2"/>
                </a:solidFill>
              </a:rPr>
              <a:t>个</a:t>
            </a:r>
            <a:r>
              <a:rPr lang="zh-CN" altLang="en-US" dirty="0" smtClean="0">
                <a:solidFill>
                  <a:schemeClr val="accent2"/>
                </a:solidFill>
              </a:rPr>
              <a:t>步骤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r>
              <a:rPr lang="en-US" altLang="zh-CN" dirty="0" smtClean="0"/>
              <a:t>(</a:t>
            </a:r>
            <a:r>
              <a:rPr lang="en-US" altLang="zh-CN" dirty="0"/>
              <a:t>1)</a:t>
            </a:r>
            <a:r>
              <a:rPr lang="zh-CN" altLang="en-US" dirty="0">
                <a:solidFill>
                  <a:schemeClr val="accent2"/>
                </a:solidFill>
              </a:rPr>
              <a:t>输入用户源程序</a:t>
            </a:r>
            <a:r>
              <a:rPr lang="zh-CN" altLang="en-US" dirty="0"/>
              <a:t>。用户使用编辑软件，</a:t>
            </a:r>
            <a:r>
              <a:rPr lang="zh-CN" altLang="en-US" dirty="0" smtClean="0"/>
              <a:t>按照编写语言</a:t>
            </a:r>
            <a:r>
              <a:rPr lang="zh-CN" altLang="en-US" dirty="0"/>
              <a:t>源程序要求的格式、语法规定</a:t>
            </a:r>
            <a:r>
              <a:rPr lang="zh-CN" altLang="en-US" dirty="0" smtClean="0"/>
              <a:t>，把</a:t>
            </a:r>
            <a:r>
              <a:rPr lang="zh-CN" altLang="en-US" dirty="0"/>
              <a:t>源程序输入到</a:t>
            </a:r>
            <a:r>
              <a:rPr lang="en-US" altLang="zh-CN" dirty="0"/>
              <a:t>PC</a:t>
            </a:r>
            <a:r>
              <a:rPr lang="zh-CN" altLang="en-US" dirty="0"/>
              <a:t>机中，并保存在</a:t>
            </a:r>
            <a:r>
              <a:rPr lang="zh-CN" altLang="en-US" dirty="0" smtClean="0"/>
              <a:t>磁盘上。</a:t>
            </a:r>
            <a:endParaRPr lang="zh-CN" altLang="en-US" dirty="0"/>
          </a:p>
          <a:p>
            <a:r>
              <a:rPr lang="en-US" altLang="zh-CN" dirty="0" smtClean="0"/>
              <a:t>(2)</a:t>
            </a:r>
            <a:r>
              <a:rPr lang="zh-CN" altLang="en-US" dirty="0" smtClean="0"/>
              <a:t>在</a:t>
            </a:r>
            <a:r>
              <a:rPr lang="en-US" altLang="zh-CN" dirty="0" smtClean="0"/>
              <a:t>PC</a:t>
            </a:r>
            <a:r>
              <a:rPr lang="zh-CN" altLang="en-US" dirty="0"/>
              <a:t>机上，</a:t>
            </a:r>
            <a:r>
              <a:rPr lang="zh-CN" altLang="en-US" dirty="0" smtClean="0"/>
              <a:t>利用开发工具环境中</a:t>
            </a:r>
            <a:r>
              <a:rPr lang="zh-CN" altLang="en-US" dirty="0" smtClean="0">
                <a:solidFill>
                  <a:schemeClr val="accent2"/>
                </a:solidFill>
              </a:rPr>
              <a:t>编译器对</a:t>
            </a:r>
            <a:r>
              <a:rPr lang="zh-CN" altLang="en-US" dirty="0">
                <a:solidFill>
                  <a:schemeClr val="accent2"/>
                </a:solidFill>
              </a:rPr>
              <a:t>用户源程序</a:t>
            </a:r>
            <a:r>
              <a:rPr lang="zh-CN" altLang="en-US" dirty="0" smtClean="0">
                <a:solidFill>
                  <a:schemeClr val="accent2"/>
                </a:solidFill>
              </a:rPr>
              <a:t>进行编译，</a:t>
            </a:r>
            <a:r>
              <a:rPr lang="zh-CN" altLang="en-US" dirty="0"/>
              <a:t>真至语法错误全部纠正</a:t>
            </a:r>
            <a:r>
              <a:rPr lang="zh-CN" altLang="en-US" dirty="0" smtClean="0"/>
              <a:t>为止，</a:t>
            </a:r>
            <a:r>
              <a:rPr lang="zh-CN" altLang="en-US" dirty="0"/>
              <a:t>则进入下一个步骤。</a:t>
            </a:r>
          </a:p>
          <a:p>
            <a:r>
              <a:rPr lang="en-US" altLang="zh-CN" dirty="0" smtClean="0"/>
              <a:t>(3)</a:t>
            </a:r>
            <a:r>
              <a:rPr lang="zh-CN" altLang="en-US" dirty="0" smtClean="0">
                <a:solidFill>
                  <a:schemeClr val="accent2"/>
                </a:solidFill>
              </a:rPr>
              <a:t>动态在线</a:t>
            </a:r>
            <a:r>
              <a:rPr lang="zh-CN" altLang="en-US" dirty="0">
                <a:solidFill>
                  <a:schemeClr val="accent2"/>
                </a:solidFill>
              </a:rPr>
              <a:t>调试</a:t>
            </a:r>
            <a:r>
              <a:rPr lang="zh-CN" altLang="en-US" dirty="0" smtClean="0"/>
              <a:t>。借助</a:t>
            </a:r>
            <a:r>
              <a:rPr lang="zh-CN" altLang="en-US" dirty="0"/>
              <a:t>在线仿真器的动态在线调试手段，如单步运行、</a:t>
            </a:r>
            <a:r>
              <a:rPr lang="zh-CN" altLang="en-US" dirty="0" smtClean="0"/>
              <a:t>设置断点</a:t>
            </a:r>
            <a:r>
              <a:rPr lang="zh-CN" altLang="en-US" dirty="0"/>
              <a:t>等，发现逻辑错误，然后</a:t>
            </a:r>
            <a:r>
              <a:rPr lang="zh-CN" altLang="en-US" dirty="0" smtClean="0"/>
              <a:t>返回修改</a:t>
            </a:r>
            <a:r>
              <a:rPr lang="zh-CN" altLang="en-US" dirty="0"/>
              <a:t>，直至逻辑错误纠正为止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(4)</a:t>
            </a:r>
            <a:r>
              <a:rPr lang="zh-CN" altLang="en-US" dirty="0"/>
              <a:t>将调试完毕的用户程序</a:t>
            </a:r>
            <a:r>
              <a:rPr lang="zh-CN" altLang="en-US" dirty="0">
                <a:solidFill>
                  <a:schemeClr val="accent2"/>
                </a:solidFill>
              </a:rPr>
              <a:t>通过编程器或</a:t>
            </a:r>
            <a:r>
              <a:rPr lang="en-US" altLang="zh-CN" dirty="0">
                <a:solidFill>
                  <a:schemeClr val="accent2"/>
                </a:solidFill>
              </a:rPr>
              <a:t>ISP</a:t>
            </a:r>
            <a:r>
              <a:rPr lang="zh-CN" altLang="en-US" dirty="0">
                <a:solidFill>
                  <a:schemeClr val="accent2"/>
                </a:solidFill>
              </a:rPr>
              <a:t>写入、固化在程序存储器中。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5D2DEC3-BEEC-45A2-8997-B66A77B0717E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6452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04748"/>
            <a:ext cx="7673975" cy="6096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用户源程序调试</a:t>
            </a:r>
            <a:r>
              <a:rPr lang="zh-CN" altLang="en-US" dirty="0" smtClean="0">
                <a:solidFill>
                  <a:schemeClr val="tx1"/>
                </a:solidFill>
              </a:rPr>
              <a:t>过程示意图如图</a:t>
            </a:r>
            <a:r>
              <a:rPr lang="en-US" altLang="zh-CN" dirty="0" smtClean="0">
                <a:solidFill>
                  <a:schemeClr val="tx1"/>
                </a:solidFill>
              </a:rPr>
              <a:t>1.14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5D2DEC3-BEEC-45A2-8997-B66A77B0717E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9" y="1124808"/>
            <a:ext cx="8964366" cy="5184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47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04748"/>
            <a:ext cx="7673975" cy="609600"/>
          </a:xfrm>
        </p:spPr>
        <p:txBody>
          <a:bodyPr/>
          <a:lstStyle/>
          <a:p>
            <a:r>
              <a:rPr lang="en-US" altLang="zh-CN" dirty="0">
                <a:solidFill>
                  <a:srgbClr val="990000"/>
                </a:solidFill>
              </a:rPr>
              <a:t>4</a:t>
            </a:r>
            <a:r>
              <a:rPr lang="zh-CN" altLang="en-US" dirty="0">
                <a:solidFill>
                  <a:srgbClr val="990000"/>
                </a:solidFill>
              </a:rPr>
              <a:t>．用户样机</a:t>
            </a:r>
            <a:r>
              <a:rPr lang="zh-CN" altLang="en-US" dirty="0" smtClean="0">
                <a:solidFill>
                  <a:srgbClr val="990000"/>
                </a:solidFill>
              </a:rPr>
              <a:t>的硬件</a:t>
            </a:r>
            <a:r>
              <a:rPr lang="zh-CN" altLang="en-US" dirty="0">
                <a:solidFill>
                  <a:srgbClr val="990000"/>
                </a:solidFill>
              </a:rPr>
              <a:t>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当用户样机</a:t>
            </a:r>
            <a:r>
              <a:rPr lang="zh-CN" altLang="en-US" dirty="0"/>
              <a:t>全部焊接完毕，</a:t>
            </a:r>
            <a:r>
              <a:rPr lang="zh-CN" altLang="en-US" dirty="0" smtClean="0"/>
              <a:t>就可对</a:t>
            </a:r>
            <a:r>
              <a:rPr lang="zh-CN" altLang="en-US" dirty="0"/>
              <a:t>用户样机的硬件进行调试了。首先进行静态调试，</a:t>
            </a:r>
            <a:r>
              <a:rPr lang="zh-CN" altLang="en-US" dirty="0" smtClean="0"/>
              <a:t>静态调试的目的是排除硬件</a:t>
            </a:r>
            <a:r>
              <a:rPr lang="zh-CN" altLang="en-US" dirty="0"/>
              <a:t>故障。</a:t>
            </a:r>
          </a:p>
          <a:p>
            <a:r>
              <a:rPr lang="en-US" altLang="zh-CN" dirty="0" smtClean="0">
                <a:solidFill>
                  <a:srgbClr val="9900FF"/>
                </a:solidFill>
              </a:rPr>
              <a:t>(</a:t>
            </a:r>
            <a:r>
              <a:rPr lang="en-US" altLang="zh-CN" dirty="0">
                <a:solidFill>
                  <a:srgbClr val="9900FF"/>
                </a:solidFill>
              </a:rPr>
              <a:t>1)</a:t>
            </a:r>
            <a:r>
              <a:rPr lang="zh-CN" altLang="en-US" dirty="0">
                <a:solidFill>
                  <a:srgbClr val="9900FF"/>
                </a:solidFill>
              </a:rPr>
              <a:t>用户样机的静态调试</a:t>
            </a:r>
          </a:p>
          <a:p>
            <a:r>
              <a:rPr lang="zh-CN" altLang="en-US" dirty="0" smtClean="0"/>
              <a:t>静态调试工作</a:t>
            </a:r>
            <a:r>
              <a:rPr lang="zh-CN" altLang="en-US" dirty="0"/>
              <a:t>分为两</a:t>
            </a:r>
            <a:r>
              <a:rPr lang="zh-CN" altLang="en-US" dirty="0" smtClean="0"/>
              <a:t>步：</a:t>
            </a:r>
            <a:endParaRPr lang="zh-CN" altLang="en-US" dirty="0"/>
          </a:p>
          <a:p>
            <a:r>
              <a:rPr lang="zh-CN" altLang="en-US" dirty="0" smtClean="0"/>
              <a:t>第一</a:t>
            </a:r>
            <a:r>
              <a:rPr lang="zh-CN" altLang="en-US" dirty="0"/>
              <a:t>步，在</a:t>
            </a:r>
            <a:r>
              <a:rPr lang="zh-CN" altLang="en-US" dirty="0" smtClean="0"/>
              <a:t>用户样机</a:t>
            </a:r>
            <a:r>
              <a:rPr lang="zh-CN" altLang="en-US" dirty="0"/>
              <a:t>加电之前，根据</a:t>
            </a:r>
            <a:r>
              <a:rPr lang="zh-CN" altLang="en-US" dirty="0" smtClean="0"/>
              <a:t>硬件逻辑设计图，先仔细检查样机线路</a:t>
            </a:r>
            <a:r>
              <a:rPr lang="zh-CN" altLang="en-US" dirty="0"/>
              <a:t>是否连接正确，并核对元器件的型号、规格和</a:t>
            </a:r>
            <a:r>
              <a:rPr lang="zh-CN" altLang="en-US" dirty="0" smtClean="0"/>
              <a:t>安装是否符合</a:t>
            </a:r>
            <a:r>
              <a:rPr lang="zh-CN" altLang="en-US" dirty="0"/>
              <a:t>要求，应</a:t>
            </a:r>
            <a:r>
              <a:rPr lang="zh-CN" altLang="en-US" dirty="0">
                <a:solidFill>
                  <a:schemeClr val="accent2"/>
                </a:solidFill>
              </a:rPr>
              <a:t>特别注意电源系统</a:t>
            </a:r>
            <a:r>
              <a:rPr lang="zh-CN" altLang="en-US" dirty="0" smtClean="0">
                <a:solidFill>
                  <a:schemeClr val="accent2"/>
                </a:solidFill>
              </a:rPr>
              <a:t>的检查</a:t>
            </a:r>
            <a:r>
              <a:rPr lang="zh-CN" altLang="en-US" dirty="0"/>
              <a:t>，以防止电源</a:t>
            </a:r>
            <a:r>
              <a:rPr lang="zh-CN" altLang="en-US" dirty="0" smtClean="0"/>
              <a:t>的短路和</a:t>
            </a:r>
            <a:r>
              <a:rPr lang="zh-CN" altLang="en-US" dirty="0"/>
              <a:t>极性错误，并重</a:t>
            </a:r>
            <a:r>
              <a:rPr lang="zh-CN" altLang="en-US" dirty="0" smtClean="0"/>
              <a:t>点检查系统</a:t>
            </a:r>
            <a:r>
              <a:rPr lang="zh-CN" altLang="en-US" dirty="0"/>
              <a:t>总线（地址总线、数据总线、</a:t>
            </a:r>
            <a:r>
              <a:rPr lang="zh-CN" altLang="en-US" dirty="0" smtClean="0"/>
              <a:t>控制总线</a:t>
            </a:r>
            <a:r>
              <a:rPr lang="zh-CN" altLang="en-US" dirty="0"/>
              <a:t>）是否存在相互</a:t>
            </a:r>
            <a:r>
              <a:rPr lang="zh-CN" altLang="en-US" dirty="0" smtClean="0"/>
              <a:t>之间短路</a:t>
            </a:r>
            <a:r>
              <a:rPr lang="zh-CN" altLang="en-US" dirty="0"/>
              <a:t>或与其他信号线的短路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第二</a:t>
            </a:r>
            <a:r>
              <a:rPr lang="zh-CN" altLang="en-US" dirty="0" smtClean="0"/>
              <a:t>步，加</a:t>
            </a:r>
            <a:r>
              <a:rPr lang="zh-CN" altLang="en-US" dirty="0"/>
              <a:t>电后</a:t>
            </a:r>
            <a:r>
              <a:rPr lang="zh-CN" altLang="en-US" dirty="0" smtClean="0"/>
              <a:t>，检查各</a:t>
            </a:r>
            <a:r>
              <a:rPr lang="zh-CN" altLang="en-US" dirty="0"/>
              <a:t>芯片</a:t>
            </a:r>
            <a:r>
              <a:rPr lang="zh-CN" altLang="en-US" dirty="0" smtClean="0"/>
              <a:t>插座上</a:t>
            </a:r>
            <a:r>
              <a:rPr lang="zh-CN" altLang="en-US" dirty="0"/>
              <a:t>有关引脚的电位，仔细</a:t>
            </a:r>
            <a:r>
              <a:rPr lang="zh-CN" altLang="en-US" dirty="0" smtClean="0"/>
              <a:t>测量各点</a:t>
            </a:r>
            <a:r>
              <a:rPr lang="zh-CN" altLang="en-US" dirty="0"/>
              <a:t>电平是否正常，</a:t>
            </a:r>
            <a:r>
              <a:rPr lang="zh-CN" altLang="en-US" dirty="0" smtClean="0"/>
              <a:t>尤其应</a:t>
            </a:r>
            <a:r>
              <a:rPr lang="zh-CN" altLang="en-US" dirty="0" smtClean="0">
                <a:solidFill>
                  <a:schemeClr val="accent2"/>
                </a:solidFill>
              </a:rPr>
              <a:t>注意单片机</a:t>
            </a:r>
            <a:r>
              <a:rPr lang="zh-CN" altLang="en-US" dirty="0">
                <a:solidFill>
                  <a:schemeClr val="accent2"/>
                </a:solidFill>
              </a:rPr>
              <a:t>插座的各点电位</a:t>
            </a:r>
            <a:r>
              <a:rPr lang="zh-CN" altLang="en-US" dirty="0" smtClean="0"/>
              <a:t>，否则与</a:t>
            </a:r>
            <a:r>
              <a:rPr lang="zh-CN" altLang="en-US" dirty="0"/>
              <a:t>在线</a:t>
            </a:r>
            <a:r>
              <a:rPr lang="zh-CN" altLang="en-US" dirty="0" smtClean="0"/>
              <a:t>仿真器连机</a:t>
            </a:r>
            <a:r>
              <a:rPr lang="zh-CN" altLang="en-US" dirty="0"/>
              <a:t>调试时，将会损坏</a:t>
            </a:r>
            <a:r>
              <a:rPr lang="zh-CN" altLang="en-US" dirty="0" smtClean="0"/>
              <a:t>在线</a:t>
            </a:r>
            <a:r>
              <a:rPr lang="zh-CN" altLang="en-US" dirty="0"/>
              <a:t>仿真器。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5D2DEC3-BEEC-45A2-8997-B66A77B0717E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8483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76" y="404748"/>
            <a:ext cx="7673975" cy="609600"/>
          </a:xfrm>
        </p:spPr>
        <p:txBody>
          <a:bodyPr/>
          <a:lstStyle/>
          <a:p>
            <a:r>
              <a:rPr lang="en-US" altLang="zh-CN" dirty="0">
                <a:solidFill>
                  <a:srgbClr val="9900FF"/>
                </a:solidFill>
              </a:rPr>
              <a:t>(2</a:t>
            </a:r>
            <a:r>
              <a:rPr lang="en-US" altLang="zh-CN" dirty="0" smtClean="0">
                <a:solidFill>
                  <a:srgbClr val="9900FF"/>
                </a:solidFill>
              </a:rPr>
              <a:t>)</a:t>
            </a:r>
            <a:r>
              <a:rPr lang="zh-CN" altLang="en-US" dirty="0" smtClean="0">
                <a:solidFill>
                  <a:srgbClr val="9900FF"/>
                </a:solidFill>
              </a:rPr>
              <a:t>用户样机</a:t>
            </a:r>
            <a:r>
              <a:rPr lang="zh-CN" altLang="en-US" dirty="0">
                <a:solidFill>
                  <a:srgbClr val="9900FF"/>
                </a:solidFill>
              </a:rPr>
              <a:t>的在线仿真</a:t>
            </a:r>
            <a:r>
              <a:rPr lang="zh-CN" altLang="en-US" dirty="0" smtClean="0">
                <a:solidFill>
                  <a:srgbClr val="9900FF"/>
                </a:solidFill>
              </a:rPr>
              <a:t>调试</a:t>
            </a:r>
            <a:endParaRPr lang="zh-CN" altLang="en-US" dirty="0">
              <a:solidFill>
                <a:srgbClr val="99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静态调试中，对</a:t>
            </a:r>
            <a:r>
              <a:rPr lang="zh-CN" altLang="en-US" dirty="0" smtClean="0"/>
              <a:t>用户样机</a:t>
            </a:r>
            <a:r>
              <a:rPr lang="zh-CN" altLang="en-US" dirty="0"/>
              <a:t>硬件进行初步调试，</a:t>
            </a:r>
            <a:r>
              <a:rPr lang="zh-CN" altLang="en-US" dirty="0">
                <a:solidFill>
                  <a:schemeClr val="accent2"/>
                </a:solidFill>
              </a:rPr>
              <a:t>只能</a:t>
            </a:r>
            <a:r>
              <a:rPr lang="zh-CN" altLang="en-US" dirty="0" smtClean="0">
                <a:solidFill>
                  <a:schemeClr val="accent2"/>
                </a:solidFill>
              </a:rPr>
              <a:t>排除一些明显</a:t>
            </a:r>
            <a:r>
              <a:rPr lang="zh-CN" altLang="en-US" dirty="0">
                <a:solidFill>
                  <a:schemeClr val="accent2"/>
                </a:solidFill>
              </a:rPr>
              <a:t>的</a:t>
            </a:r>
            <a:r>
              <a:rPr lang="zh-CN" altLang="en-US" dirty="0" smtClean="0">
                <a:solidFill>
                  <a:schemeClr val="accent2"/>
                </a:solidFill>
              </a:rPr>
              <a:t>静态故障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用户样机</a:t>
            </a:r>
            <a:r>
              <a:rPr lang="zh-CN" altLang="en-US" dirty="0"/>
              <a:t>中</a:t>
            </a:r>
            <a:r>
              <a:rPr lang="zh-CN" altLang="en-US" dirty="0" smtClean="0"/>
              <a:t>的硬件故障（</a:t>
            </a:r>
            <a:r>
              <a:rPr lang="zh-CN" altLang="en-US" dirty="0"/>
              <a:t>如各个部件内部存在的故障和部件之间连接的逻辑错误</a:t>
            </a:r>
            <a:r>
              <a:rPr lang="zh-CN" altLang="en-US" dirty="0" smtClean="0"/>
              <a:t>）</a:t>
            </a:r>
            <a:r>
              <a:rPr lang="zh-CN" altLang="en-US" dirty="0" smtClean="0">
                <a:solidFill>
                  <a:schemeClr val="accent2"/>
                </a:solidFill>
              </a:rPr>
              <a:t>主要是靠联机在线仿真器来</a:t>
            </a:r>
            <a:r>
              <a:rPr lang="zh-CN" altLang="en-US" dirty="0">
                <a:solidFill>
                  <a:schemeClr val="accent2"/>
                </a:solidFill>
              </a:rPr>
              <a:t>排除的</a:t>
            </a:r>
            <a:r>
              <a:rPr lang="zh-CN" altLang="en-US" dirty="0"/>
              <a:t>。</a:t>
            </a:r>
          </a:p>
          <a:p>
            <a:r>
              <a:rPr lang="zh-CN" altLang="en-US" dirty="0" smtClean="0"/>
              <a:t>前面</a:t>
            </a:r>
            <a:r>
              <a:rPr lang="zh-CN" altLang="en-US" dirty="0"/>
              <a:t>已经介绍，</a:t>
            </a:r>
            <a:r>
              <a:rPr lang="zh-CN" altLang="en-US" dirty="0">
                <a:solidFill>
                  <a:schemeClr val="accent2"/>
                </a:solidFill>
              </a:rPr>
              <a:t>硬件调试和软件</a:t>
            </a:r>
            <a:r>
              <a:rPr lang="zh-CN" altLang="en-US" dirty="0" smtClean="0">
                <a:solidFill>
                  <a:schemeClr val="accent2"/>
                </a:solidFill>
              </a:rPr>
              <a:t>调试是不能</a:t>
            </a:r>
            <a:r>
              <a:rPr lang="zh-CN" altLang="en-US" dirty="0">
                <a:solidFill>
                  <a:schemeClr val="accent2"/>
                </a:solidFill>
              </a:rPr>
              <a:t>完全分开的</a:t>
            </a:r>
            <a:r>
              <a:rPr lang="zh-CN" altLang="en-US" dirty="0"/>
              <a:t>，许多硬件错误是在软件调试中</a:t>
            </a:r>
            <a:r>
              <a:rPr lang="zh-CN" altLang="en-US" dirty="0" smtClean="0"/>
              <a:t>发现</a:t>
            </a:r>
            <a:r>
              <a:rPr lang="zh-CN" altLang="en-US" dirty="0"/>
              <a:t>和纠止的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95D2DEC3-BEEC-45A2-8997-B66A77B0717E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6696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单片机开发试验平台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0F30BA8C-CC5F-43FF-A031-523689F70A37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4" y="1124808"/>
            <a:ext cx="8856738" cy="537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838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相关硬件配置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CF468B1-C5CB-4647-A173-31401643F0B9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4" y="1124808"/>
            <a:ext cx="8784732" cy="532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95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z="3200" b="1" dirty="0" smtClean="0">
                <a:solidFill>
                  <a:srgbClr val="990000"/>
                </a:solidFill>
              </a:rPr>
              <a:t>1.2 </a:t>
            </a:r>
            <a:r>
              <a:rPr lang="zh-CN" altLang="en-US" sz="3200" b="1" dirty="0" smtClean="0">
                <a:solidFill>
                  <a:srgbClr val="990000"/>
                </a:solidFill>
                <a:sym typeface="Symbol" pitchFamily="18" charset="2"/>
              </a:rPr>
              <a:t>嵌入式处理器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323646" y="1212850"/>
            <a:ext cx="8712726" cy="4924382"/>
          </a:xfrm>
        </p:spPr>
        <p:txBody>
          <a:bodyPr/>
          <a:lstStyle/>
          <a:p>
            <a:pPr marL="0" lvl="2" indent="0" defTabSz="361950" eaLnBrk="1" hangingPunct="1">
              <a:spcBef>
                <a:spcPts val="0"/>
              </a:spcBef>
              <a:buFontTx/>
              <a:buNone/>
              <a:defRPr/>
            </a:pPr>
            <a:r>
              <a:rPr lang="zh-CN" altLang="en-US" sz="2400" b="1" dirty="0" smtClean="0">
                <a:latin typeface="+mn-ea"/>
              </a:rPr>
              <a:t>    目前，嵌入式处理器一般</a:t>
            </a:r>
            <a:r>
              <a:rPr lang="zh-CN" altLang="en-US" sz="2400" b="1" dirty="0">
                <a:latin typeface="+mn-ea"/>
              </a:rPr>
              <a:t>包含四种类型：</a:t>
            </a:r>
            <a:endParaRPr lang="en-US" altLang="zh-CN" sz="2400" b="1" dirty="0" smtClean="0">
              <a:latin typeface="+mn-ea"/>
            </a:endParaRPr>
          </a:p>
          <a:p>
            <a:pPr marL="0" lvl="2" indent="0" defTabSz="361950" eaLnBrk="1" hangingPunct="1">
              <a:spcBef>
                <a:spcPts val="0"/>
              </a:spcBef>
              <a:buFontTx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微控制器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Micro Control Unit</a:t>
            </a:r>
            <a:r>
              <a:rPr lang="zh-CN" altLang="en-US" sz="2400" b="1" dirty="0" smtClean="0">
                <a:latin typeface="+mn-ea"/>
              </a:rPr>
              <a:t>，简称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MCU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，</a:t>
            </a:r>
            <a:r>
              <a:rPr lang="zh-CN" altLang="en-US" sz="2400" b="1" dirty="0" smtClean="0">
                <a:latin typeface="+mn-ea"/>
              </a:rPr>
              <a:t>国内俗称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单片机</a:t>
            </a:r>
            <a:r>
              <a:rPr lang="zh-CN" altLang="en-US" sz="2400" b="1" dirty="0" smtClean="0">
                <a:latin typeface="+mn-ea"/>
              </a:rPr>
              <a:t>）；</a:t>
            </a:r>
            <a:endParaRPr lang="en-US" altLang="zh-CN" sz="2400" b="1" dirty="0" smtClean="0">
              <a:latin typeface="+mn-ea"/>
            </a:endParaRPr>
          </a:p>
          <a:p>
            <a:pPr marL="0" lvl="2" indent="0" defTabSz="361950" eaLnBrk="1" hangingPunct="1">
              <a:spcBef>
                <a:spcPts val="0"/>
              </a:spcBef>
              <a:buNone/>
              <a:defRPr/>
            </a:pPr>
            <a:r>
              <a:rPr lang="zh-CN" altLang="en-US" b="1" dirty="0">
                <a:solidFill>
                  <a:srgbClr val="3333FF"/>
                </a:solidFill>
                <a:latin typeface="宋体"/>
              </a:rPr>
              <a:t>嵌入式微处理器</a:t>
            </a:r>
            <a:r>
              <a:rPr lang="zh-CN" altLang="en-US" b="1" dirty="0">
                <a:solidFill>
                  <a:srgbClr val="000000"/>
                </a:solidFill>
                <a:latin typeface="宋体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宋体"/>
              </a:rPr>
              <a:t>Micro Processor Unit</a:t>
            </a:r>
            <a:r>
              <a:rPr lang="zh-CN" altLang="en-US" b="1" dirty="0">
                <a:solidFill>
                  <a:srgbClr val="000000"/>
                </a:solidFill>
                <a:latin typeface="宋体"/>
              </a:rPr>
              <a:t>，简称</a:t>
            </a:r>
            <a:r>
              <a:rPr lang="en-US" altLang="zh-CN" b="1" dirty="0">
                <a:solidFill>
                  <a:srgbClr val="3333FF"/>
                </a:solidFill>
                <a:latin typeface="宋体"/>
              </a:rPr>
              <a:t>MPU</a:t>
            </a:r>
            <a:r>
              <a:rPr lang="zh-CN" altLang="en-US" b="1" dirty="0">
                <a:solidFill>
                  <a:srgbClr val="000000"/>
                </a:solidFill>
                <a:latin typeface="宋体"/>
              </a:rPr>
              <a:t>）</a:t>
            </a:r>
            <a:r>
              <a:rPr lang="zh-CN" altLang="en-US" b="1" dirty="0" smtClean="0">
                <a:solidFill>
                  <a:srgbClr val="000000"/>
                </a:solidFill>
                <a:latin typeface="宋体"/>
              </a:rPr>
              <a:t>；</a:t>
            </a:r>
            <a:endParaRPr lang="en-US" altLang="zh-CN" sz="2400" b="1" dirty="0" smtClean="0">
              <a:latin typeface="+mn-ea"/>
            </a:endParaRPr>
          </a:p>
          <a:p>
            <a:pPr marL="0" lvl="2" indent="0" defTabSz="361950" eaLnBrk="1" hangingPunct="1">
              <a:spcBef>
                <a:spcPts val="0"/>
              </a:spcBef>
              <a:buFontTx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数字信号处理器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Digital Signal Processor</a:t>
            </a:r>
            <a:r>
              <a:rPr lang="zh-CN" altLang="en-US" sz="2400" b="1" dirty="0" smtClean="0">
                <a:latin typeface="+mn-ea"/>
              </a:rPr>
              <a:t>，简称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DSP</a:t>
            </a:r>
            <a:r>
              <a:rPr lang="zh-CN" altLang="en-US" sz="2400" b="1" dirty="0" smtClean="0">
                <a:latin typeface="+mn-ea"/>
              </a:rPr>
              <a:t>）；</a:t>
            </a:r>
            <a:endParaRPr lang="en-US" altLang="zh-CN" sz="2400" b="1" dirty="0" smtClean="0">
              <a:latin typeface="+mn-ea"/>
            </a:endParaRPr>
          </a:p>
          <a:p>
            <a:pPr marL="0" lvl="2" indent="0" defTabSz="361950" eaLnBrk="1" hangingPunct="1">
              <a:spcBef>
                <a:spcPts val="0"/>
              </a:spcBef>
              <a:buFontTx/>
              <a:buNone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片上系统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en-US" altLang="zh-CN" sz="2400" b="1" dirty="0" smtClean="0">
                <a:latin typeface="+mn-ea"/>
              </a:rPr>
              <a:t>System On Chip</a:t>
            </a:r>
            <a:r>
              <a:rPr lang="zh-CN" altLang="en-US" sz="2400" b="1" dirty="0" smtClean="0">
                <a:latin typeface="+mn-ea"/>
              </a:rPr>
              <a:t>，简称</a:t>
            </a:r>
            <a:r>
              <a:rPr lang="en-US" altLang="zh-CN" sz="2400" b="1" dirty="0" smtClean="0">
                <a:solidFill>
                  <a:srgbClr val="3333FF"/>
                </a:solidFill>
                <a:latin typeface="+mn-ea"/>
              </a:rPr>
              <a:t>SOC</a:t>
            </a:r>
            <a:r>
              <a:rPr lang="zh-CN" altLang="en-US" sz="2400" b="1" dirty="0" smtClean="0">
                <a:latin typeface="+mn-ea"/>
              </a:rPr>
              <a:t>）。</a:t>
            </a:r>
            <a:endParaRPr lang="en-US" altLang="zh-CN" sz="2400" b="1" dirty="0" smtClean="0">
              <a:latin typeface="+mn-ea"/>
            </a:endParaRPr>
          </a:p>
          <a:p>
            <a:pPr marL="0" lvl="2" indent="0" defTabSz="36195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 smtClean="0">
                <a:solidFill>
                  <a:srgbClr val="9933FF"/>
                </a:solidFill>
                <a:latin typeface="+mn-ea"/>
              </a:rPr>
              <a:t>    </a:t>
            </a:r>
            <a:r>
              <a:rPr lang="en-US" altLang="zh-CN" sz="2800" b="1" dirty="0" smtClean="0">
                <a:solidFill>
                  <a:srgbClr val="9933FF"/>
                </a:solidFill>
                <a:latin typeface="+mn-ea"/>
              </a:rPr>
              <a:t>1.</a:t>
            </a:r>
            <a:r>
              <a:rPr lang="zh-CN" altLang="en-US" sz="2800" b="1" dirty="0" smtClean="0">
                <a:solidFill>
                  <a:srgbClr val="9933FF"/>
                </a:solidFill>
                <a:latin typeface="+mn-ea"/>
              </a:rPr>
              <a:t>嵌入</a:t>
            </a:r>
            <a:r>
              <a:rPr lang="zh-CN" altLang="en-US" sz="2800" b="1" dirty="0">
                <a:solidFill>
                  <a:srgbClr val="9933FF"/>
                </a:solidFill>
                <a:latin typeface="+mn-ea"/>
              </a:rPr>
              <a:t>式微控制器</a:t>
            </a:r>
            <a:r>
              <a:rPr lang="en-US" altLang="zh-CN" sz="2800" b="1" dirty="0" smtClean="0">
                <a:solidFill>
                  <a:srgbClr val="9933FF"/>
                </a:solidFill>
                <a:latin typeface="+mn-ea"/>
              </a:rPr>
              <a:t>MCU</a:t>
            </a:r>
            <a:r>
              <a:rPr lang="zh-CN" altLang="en-US" sz="2800" b="1" dirty="0" smtClean="0">
                <a:solidFill>
                  <a:srgbClr val="9933FF"/>
                </a:solidFill>
                <a:latin typeface="+mn-ea"/>
              </a:rPr>
              <a:t>（单片机）</a:t>
            </a:r>
            <a:endParaRPr lang="en-US" altLang="zh-CN" sz="2800" b="1" dirty="0" smtClean="0">
              <a:solidFill>
                <a:srgbClr val="9933FF"/>
              </a:solidFill>
              <a:latin typeface="+mn-ea"/>
            </a:endParaRPr>
          </a:p>
          <a:p>
            <a:pPr marL="0" lvl="2" indent="0" defTabSz="36195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单片机</a:t>
            </a:r>
            <a:r>
              <a:rPr lang="zh-CN" altLang="en-US" sz="2400" b="1" dirty="0">
                <a:latin typeface="+mn-ea"/>
              </a:rPr>
              <a:t>芯片内部</a:t>
            </a:r>
            <a:r>
              <a:rPr lang="zh-CN" altLang="en-US" sz="2400" b="1" dirty="0" smtClean="0">
                <a:latin typeface="+mn-ea"/>
              </a:rPr>
              <a:t>集成有</a:t>
            </a:r>
            <a:r>
              <a:rPr lang="en-US" altLang="zh-CN" sz="2400" b="1" dirty="0" smtClean="0">
                <a:latin typeface="+mn-ea"/>
              </a:rPr>
              <a:t>ROM</a:t>
            </a:r>
            <a:r>
              <a:rPr lang="zh-CN" altLang="en-US" sz="2400" b="1" dirty="0" smtClean="0">
                <a:latin typeface="+mn-ea"/>
              </a:rPr>
              <a:t>、</a:t>
            </a:r>
            <a:r>
              <a:rPr lang="en-US" altLang="zh-CN" sz="2400" b="1" dirty="0">
                <a:latin typeface="+mn-ea"/>
              </a:rPr>
              <a:t>RAM</a:t>
            </a:r>
            <a:r>
              <a:rPr lang="zh-CN" altLang="en-US" sz="2400" b="1" dirty="0">
                <a:latin typeface="+mn-ea"/>
              </a:rPr>
              <a:t>、总线</a:t>
            </a:r>
            <a:r>
              <a:rPr lang="zh-CN" altLang="en-US" sz="2400" b="1" dirty="0" smtClean="0">
                <a:latin typeface="+mn-ea"/>
              </a:rPr>
              <a:t>、定时</a:t>
            </a:r>
            <a:r>
              <a:rPr lang="en-US" altLang="zh-CN" sz="2400" b="1" dirty="0">
                <a:latin typeface="+mn-ea"/>
              </a:rPr>
              <a:t>/</a:t>
            </a:r>
            <a:r>
              <a:rPr lang="zh-CN" altLang="en-US" sz="2400" b="1" dirty="0">
                <a:latin typeface="+mn-ea"/>
              </a:rPr>
              <a:t>计数器</a:t>
            </a:r>
            <a:r>
              <a:rPr lang="zh-CN" altLang="en-US" sz="2400" b="1" dirty="0" smtClean="0">
                <a:latin typeface="+mn-ea"/>
              </a:rPr>
              <a:t>、</a:t>
            </a:r>
            <a:r>
              <a:rPr lang="en-US" altLang="zh-CN" sz="2400" b="1" dirty="0" smtClean="0">
                <a:latin typeface="+mn-ea"/>
              </a:rPr>
              <a:t>I/O</a:t>
            </a:r>
            <a:r>
              <a:rPr lang="zh-CN" altLang="en-US" sz="2400" b="1" dirty="0">
                <a:latin typeface="+mn-ea"/>
              </a:rPr>
              <a:t>、</a:t>
            </a:r>
            <a:r>
              <a:rPr lang="zh-CN" altLang="en-US" sz="2400" b="1" dirty="0" smtClean="0">
                <a:latin typeface="+mn-ea"/>
              </a:rPr>
              <a:t>串行口等</a:t>
            </a:r>
            <a:r>
              <a:rPr lang="zh-CN" altLang="en-US" sz="2400" b="1" dirty="0">
                <a:latin typeface="+mn-ea"/>
              </a:rPr>
              <a:t>必要功能和外设</a:t>
            </a:r>
            <a:r>
              <a:rPr lang="zh-CN" altLang="en-US" sz="2400" b="1" dirty="0" smtClean="0">
                <a:latin typeface="+mn-ea"/>
              </a:rPr>
              <a:t>。</a:t>
            </a:r>
            <a:r>
              <a:rPr lang="en-US" altLang="zh-CN" sz="2400" b="1" dirty="0" smtClean="0">
                <a:latin typeface="+mn-ea"/>
              </a:rPr>
              <a:t>MCU</a:t>
            </a:r>
            <a:r>
              <a:rPr lang="zh-CN" altLang="en-US" sz="2400" b="1" dirty="0">
                <a:latin typeface="+mn-ea"/>
              </a:rPr>
              <a:t>的</a:t>
            </a:r>
            <a:r>
              <a:rPr lang="zh-CN" altLang="en-US" sz="2400" b="1" dirty="0">
                <a:solidFill>
                  <a:srgbClr val="3333FF"/>
                </a:solidFill>
                <a:latin typeface="+mn-ea"/>
              </a:rPr>
              <a:t>最大特点</a:t>
            </a:r>
            <a:r>
              <a:rPr lang="zh-CN" altLang="en-US" sz="2400" b="1" dirty="0">
                <a:latin typeface="+mn-ea"/>
              </a:rPr>
              <a:t>是单片化，</a:t>
            </a:r>
            <a:r>
              <a:rPr lang="zh-CN" altLang="en-US" sz="2400" b="1" dirty="0" smtClean="0">
                <a:latin typeface="+mn-ea"/>
              </a:rPr>
              <a:t>体积小</a:t>
            </a:r>
            <a:r>
              <a:rPr lang="zh-CN" altLang="en-US" sz="2400" b="1" dirty="0">
                <a:latin typeface="+mn-ea"/>
              </a:rPr>
              <a:t>，从而使功耗和成本下降、可靠性提高</a:t>
            </a:r>
            <a:r>
              <a:rPr lang="zh-CN" altLang="en-US" sz="2400" b="1" dirty="0" smtClean="0">
                <a:latin typeface="+mn-ea"/>
              </a:rPr>
              <a:t>。目前，微控制器广泛的应用在工业、家电、仪器仪表等多个领域中。</a:t>
            </a:r>
            <a:endParaRPr lang="zh-CN" altLang="en-US" sz="2400" b="1" dirty="0">
              <a:latin typeface="+mn-ea"/>
            </a:endParaRPr>
          </a:p>
          <a:p>
            <a:pPr marL="0" lvl="2" indent="0" defTabSz="36195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	</a:t>
            </a:r>
            <a:r>
              <a:rPr lang="zh-CN" altLang="en-US" sz="2400" b="1" dirty="0" smtClean="0">
                <a:latin typeface="+mn-ea"/>
              </a:rPr>
              <a:t>  </a:t>
            </a:r>
            <a:r>
              <a:rPr lang="zh-CN" altLang="en-US" sz="2400" b="1" dirty="0" smtClean="0">
                <a:solidFill>
                  <a:srgbClr val="3333FF"/>
                </a:solidFill>
                <a:latin typeface="+mn-ea"/>
              </a:rPr>
              <a:t>典型单片机</a:t>
            </a:r>
            <a:r>
              <a:rPr lang="zh-CN" altLang="en-US" sz="2400" b="1" dirty="0">
                <a:latin typeface="+mn-ea"/>
              </a:rPr>
              <a:t>有</a:t>
            </a:r>
            <a:r>
              <a:rPr lang="en-US" altLang="zh-CN" sz="2400" b="1" dirty="0">
                <a:latin typeface="+mn-ea"/>
              </a:rPr>
              <a:t>8</a:t>
            </a:r>
            <a:r>
              <a:rPr lang="zh-CN" altLang="en-US" sz="2400" b="1" dirty="0" smtClean="0">
                <a:latin typeface="+mn-ea"/>
              </a:rPr>
              <a:t>位</a:t>
            </a:r>
            <a:r>
              <a:rPr lang="en-US" altLang="zh-CN" sz="2400" b="1" dirty="0" smtClean="0">
                <a:latin typeface="+mn-ea"/>
              </a:rPr>
              <a:t>51</a:t>
            </a:r>
            <a:r>
              <a:rPr lang="zh-CN" altLang="en-US" sz="2400" b="1" dirty="0" smtClean="0">
                <a:latin typeface="+mn-ea"/>
              </a:rPr>
              <a:t>系列兼容机、</a:t>
            </a:r>
            <a:r>
              <a:rPr lang="en-US" altLang="zh-CN" sz="2400" b="1" dirty="0" smtClean="0">
                <a:latin typeface="+mn-ea"/>
              </a:rPr>
              <a:t>AVR</a:t>
            </a:r>
            <a:r>
              <a:rPr lang="zh-CN" altLang="en-US" sz="2400" b="1" dirty="0" smtClean="0">
                <a:latin typeface="+mn-ea"/>
              </a:rPr>
              <a:t>系列单片机</a:t>
            </a:r>
            <a:r>
              <a:rPr lang="zh-CN" altLang="en-US" sz="2400" b="1" dirty="0">
                <a:latin typeface="+mn-ea"/>
              </a:rPr>
              <a:t>、</a:t>
            </a:r>
            <a:r>
              <a:rPr lang="en-US" altLang="zh-CN" sz="2400" b="1" dirty="0">
                <a:latin typeface="+mn-ea"/>
              </a:rPr>
              <a:t>16</a:t>
            </a:r>
            <a:r>
              <a:rPr lang="zh-CN" altLang="en-US" sz="2400" b="1" dirty="0">
                <a:latin typeface="+mn-ea"/>
              </a:rPr>
              <a:t>位低功耗</a:t>
            </a:r>
            <a:r>
              <a:rPr lang="en-US" altLang="zh-CN" sz="2400" b="1" dirty="0">
                <a:latin typeface="+mn-ea"/>
              </a:rPr>
              <a:t>MSP430</a:t>
            </a:r>
            <a:r>
              <a:rPr lang="zh-CN" altLang="en-US" sz="2400" b="1" dirty="0" smtClean="0">
                <a:latin typeface="+mn-ea"/>
              </a:rPr>
              <a:t>单片机。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7410" name="Rectangle 1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A561E5B-2B1A-4086-94A6-EBAF714A91F1}" type="slidenum">
              <a:rPr altLang="zh-CN" sz="100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zh-CN" altLang="zh-CN" sz="1000" dirty="0"/>
          </a:p>
        </p:txBody>
      </p:sp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8CCF907-4309-485F-8344-B998A6ECA08F}" type="slidenum">
              <a:rPr lang="en-US" altLang="zh-CN" smtClean="0"/>
              <a:t>5</a:t>
            </a:fld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（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）</a:t>
            </a:r>
            <a:r>
              <a:rPr lang="en-US" altLang="zh-CN" dirty="0">
                <a:solidFill>
                  <a:srgbClr val="7030A0"/>
                </a:solidFill>
              </a:rPr>
              <a:t>MCS-51</a:t>
            </a:r>
            <a:r>
              <a:rPr lang="zh-CN" altLang="en-US" dirty="0">
                <a:solidFill>
                  <a:srgbClr val="7030A0"/>
                </a:solidFill>
              </a:rPr>
              <a:t>系列</a:t>
            </a:r>
            <a:r>
              <a:rPr lang="en-US" altLang="zh-CN" dirty="0">
                <a:solidFill>
                  <a:srgbClr val="7030A0"/>
                </a:solidFill>
              </a:rPr>
              <a:t>8</a:t>
            </a:r>
            <a:r>
              <a:rPr lang="zh-CN" altLang="en-US" dirty="0">
                <a:solidFill>
                  <a:srgbClr val="7030A0"/>
                </a:solidFill>
              </a:rPr>
              <a:t>位</a:t>
            </a:r>
            <a:r>
              <a:rPr lang="zh-CN" altLang="en-US" dirty="0" smtClean="0">
                <a:solidFill>
                  <a:srgbClr val="7030A0"/>
                </a:solidFill>
              </a:rPr>
              <a:t>单片机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107628" y="1052802"/>
            <a:ext cx="8928744" cy="508443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 smtClean="0"/>
              <a:t>MCS-51/52</a:t>
            </a:r>
            <a:r>
              <a:rPr lang="zh-CN" altLang="en-US" b="1" dirty="0" smtClean="0"/>
              <a:t>系列单片机是世界上应用</a:t>
            </a:r>
            <a:r>
              <a:rPr lang="en-US" altLang="zh-CN" dirty="0" smtClean="0">
                <a:solidFill>
                  <a:schemeClr val="accent2"/>
                </a:solidFill>
              </a:rPr>
              <a:t>8</a:t>
            </a:r>
            <a:r>
              <a:rPr lang="zh-CN" altLang="en-US" dirty="0" smtClean="0">
                <a:solidFill>
                  <a:schemeClr val="accent2"/>
                </a:solidFill>
              </a:rPr>
              <a:t>位单片机的典型代表，</a:t>
            </a:r>
            <a:r>
              <a:rPr lang="zh-CN" altLang="en-US" dirty="0" smtClean="0"/>
              <a:t>美国</a:t>
            </a:r>
            <a:r>
              <a:rPr lang="en-US" altLang="zh-CN" b="1" dirty="0" smtClean="0"/>
              <a:t>Intel</a:t>
            </a:r>
            <a:r>
              <a:rPr lang="zh-CN" altLang="en-US" b="1" dirty="0" smtClean="0"/>
              <a:t>公司在</a:t>
            </a:r>
            <a:r>
              <a:rPr lang="en-US" altLang="zh-CN" b="1" dirty="0" smtClean="0"/>
              <a:t>20</a:t>
            </a:r>
            <a:r>
              <a:rPr lang="zh-CN" altLang="en-US" b="1" dirty="0" smtClean="0"/>
              <a:t>世纪</a:t>
            </a:r>
            <a:r>
              <a:rPr lang="en-US" altLang="zh-CN" b="1" dirty="0" smtClean="0"/>
              <a:t>80</a:t>
            </a:r>
            <a:r>
              <a:rPr lang="zh-CN" altLang="en-US" b="1" dirty="0" smtClean="0"/>
              <a:t>年代开发并进入我国，并得到广泛的应用。</a:t>
            </a:r>
            <a:r>
              <a:rPr lang="en-US" altLang="zh-CN" b="1" dirty="0" smtClean="0"/>
              <a:t>MCS-51/52</a:t>
            </a:r>
            <a:r>
              <a:rPr lang="zh-CN" altLang="en-US" b="1" dirty="0" smtClean="0"/>
              <a:t>单片机型号有</a:t>
            </a:r>
            <a:r>
              <a:rPr lang="en-US" altLang="zh-CN" b="1" dirty="0" smtClean="0"/>
              <a:t>8031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8051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89C51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89C52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89S51</a:t>
            </a:r>
            <a:r>
              <a:rPr lang="zh-CN" altLang="en-US" b="1" dirty="0" smtClean="0"/>
              <a:t>等。其芯片</a:t>
            </a:r>
            <a:r>
              <a:rPr lang="en-US" altLang="zh-CN" b="1" dirty="0" smtClean="0"/>
              <a:t>DIP</a:t>
            </a:r>
            <a:r>
              <a:rPr lang="zh-CN" altLang="en-US" b="1" dirty="0" smtClean="0"/>
              <a:t>封装外形如图</a:t>
            </a:r>
            <a:r>
              <a:rPr lang="en-US" altLang="zh-CN" b="1" dirty="0" smtClean="0"/>
              <a:t>1.1</a:t>
            </a:r>
            <a:r>
              <a:rPr lang="zh-CN" altLang="en-US" b="1" dirty="0" smtClean="0"/>
              <a:t>所示。</a:t>
            </a:r>
            <a:r>
              <a:rPr lang="zh-CN" altLang="en-US" b="1" dirty="0" smtClean="0">
                <a:solidFill>
                  <a:srgbClr val="0000CC"/>
                </a:solidFill>
              </a:rPr>
              <a:t>内部基本组成：</a:t>
            </a:r>
            <a:endParaRPr lang="en-US" altLang="zh-CN" b="1" dirty="0" smtClean="0">
              <a:solidFill>
                <a:srgbClr val="0000CC"/>
              </a:solidFill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CN" dirty="0" smtClean="0">
                <a:solidFill>
                  <a:srgbClr val="0000CC"/>
                </a:solidFill>
              </a:rPr>
              <a:t>      </a:t>
            </a:r>
            <a:r>
              <a:rPr lang="en-US" altLang="zh-CN" b="1" dirty="0" smtClean="0"/>
              <a:t>8</a:t>
            </a:r>
            <a:r>
              <a:rPr lang="zh-CN" altLang="en-US" b="1" dirty="0" smtClean="0"/>
              <a:t>位</a:t>
            </a:r>
            <a:r>
              <a:rPr lang="en-US" altLang="zh-CN" b="1" dirty="0" smtClean="0"/>
              <a:t>CPU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CN" dirty="0" smtClean="0"/>
              <a:t>      </a:t>
            </a:r>
            <a:r>
              <a:rPr lang="en-US" altLang="zh-CN" b="1" dirty="0" smtClean="0"/>
              <a:t>128/256B</a:t>
            </a:r>
            <a:r>
              <a:rPr lang="zh-CN" altLang="en-US" b="1" dirty="0" smtClean="0"/>
              <a:t>内部</a:t>
            </a:r>
            <a:r>
              <a:rPr lang="en-US" altLang="zh-CN" b="1" dirty="0" smtClean="0"/>
              <a:t>RAM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CN" dirty="0" smtClean="0"/>
              <a:t>       </a:t>
            </a:r>
            <a:r>
              <a:rPr lang="en-US" altLang="zh-CN" b="1" dirty="0" smtClean="0"/>
              <a:t>4-64KB</a:t>
            </a:r>
            <a:r>
              <a:rPr lang="zh-CN" altLang="en-US" b="1" dirty="0" smtClean="0"/>
              <a:t>内部</a:t>
            </a:r>
            <a:r>
              <a:rPr lang="en-US" altLang="zh-CN" b="1" dirty="0" smtClean="0"/>
              <a:t>ROM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CN" dirty="0" smtClean="0"/>
              <a:t>       </a:t>
            </a:r>
            <a:r>
              <a:rPr lang="en-US" altLang="zh-CN" b="1" dirty="0" smtClean="0"/>
              <a:t>32</a:t>
            </a:r>
            <a:r>
              <a:rPr lang="zh-CN" altLang="en-US" b="1" dirty="0" smtClean="0"/>
              <a:t>个</a:t>
            </a:r>
            <a:r>
              <a:rPr lang="en-US" altLang="zh-CN" b="1" dirty="0" smtClean="0"/>
              <a:t>I/O</a:t>
            </a:r>
            <a:r>
              <a:rPr lang="zh-CN" altLang="en-US" b="1" dirty="0" smtClean="0"/>
              <a:t>口，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个中断源；</a:t>
            </a:r>
            <a:endParaRPr lang="en-US" altLang="zh-CN" b="1" dirty="0" smtClean="0"/>
          </a:p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CN" dirty="0" smtClean="0"/>
              <a:t>       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个定时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计数器；</a:t>
            </a:r>
            <a:endParaRPr lang="en-US" altLang="zh-CN" b="1" dirty="0" smtClean="0"/>
          </a:p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CN" dirty="0" smtClean="0"/>
              <a:t>       1</a:t>
            </a:r>
            <a:r>
              <a:rPr lang="zh-CN" altLang="en-US" dirty="0" smtClean="0"/>
              <a:t>个</a:t>
            </a:r>
            <a:r>
              <a:rPr lang="zh-CN" altLang="en-US" b="1" dirty="0" smtClean="0"/>
              <a:t>串行通信接口等。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  <a:defRPr/>
            </a:pPr>
            <a:r>
              <a:rPr lang="zh-CN" altLang="en-US" b="1" dirty="0" smtClean="0"/>
              <a:t>       指令系统</a:t>
            </a:r>
            <a:r>
              <a:rPr lang="zh-CN" altLang="en-US" b="1" dirty="0" smtClean="0">
                <a:solidFill>
                  <a:srgbClr val="3333FF"/>
                </a:solidFill>
              </a:rPr>
              <a:t>共</a:t>
            </a:r>
            <a:r>
              <a:rPr lang="en-US" altLang="zh-CN" b="1" dirty="0" smtClean="0">
                <a:solidFill>
                  <a:srgbClr val="3333FF"/>
                </a:solidFill>
              </a:rPr>
              <a:t>111</a:t>
            </a:r>
            <a:r>
              <a:rPr lang="zh-CN" altLang="en-US" b="1" dirty="0" smtClean="0">
                <a:solidFill>
                  <a:srgbClr val="3333FF"/>
                </a:solidFill>
              </a:rPr>
              <a:t>条指令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indent="0" eaLnBrk="1" hangingPunct="1">
              <a:spcBef>
                <a:spcPts val="0"/>
              </a:spcBef>
              <a:defRPr/>
            </a:pPr>
            <a:r>
              <a:rPr lang="zh-CN" altLang="en-US" dirty="0" smtClean="0"/>
              <a:t>主要的封装形式有：</a:t>
            </a:r>
            <a:endParaRPr lang="en-US" altLang="zh-CN" dirty="0" smtClean="0"/>
          </a:p>
          <a:p>
            <a:pPr indent="0" eaLnBrk="1" hangingPunct="1">
              <a:spcBef>
                <a:spcPts val="0"/>
              </a:spcBef>
              <a:defRPr/>
            </a:pPr>
            <a:r>
              <a:rPr lang="en-US" altLang="zh-CN" dirty="0" smtClean="0"/>
              <a:t>       DIP</a:t>
            </a:r>
            <a:r>
              <a:rPr lang="zh-CN" altLang="en-US" dirty="0" smtClean="0"/>
              <a:t>（双列直插）、</a:t>
            </a:r>
            <a:endParaRPr lang="en-US" altLang="zh-CN" dirty="0" smtClean="0"/>
          </a:p>
          <a:p>
            <a:pPr indent="0" eaLnBrk="1" hangingPunct="1">
              <a:spcBef>
                <a:spcPts val="0"/>
              </a:spcBef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 LQFP</a:t>
            </a:r>
            <a:r>
              <a:rPr lang="zh-CN" altLang="en-US" dirty="0" smtClean="0"/>
              <a:t>（引脚向外侧伸延）、</a:t>
            </a:r>
            <a:endParaRPr lang="en-US" altLang="zh-CN" dirty="0" smtClean="0"/>
          </a:p>
          <a:p>
            <a:pPr indent="0" eaLnBrk="1" hangingPunct="1">
              <a:spcBef>
                <a:spcPts val="0"/>
              </a:spcBef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 PLCC</a:t>
            </a:r>
            <a:r>
              <a:rPr lang="zh-CN" altLang="en-US" dirty="0" smtClean="0"/>
              <a:t>（引脚向内侧伸延）等。</a:t>
            </a:r>
            <a:endParaRPr lang="en-US" altLang="zh-CN" b="1" dirty="0" smtClean="0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6350"/>
            <a:ext cx="24669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F4843BF6-AD6E-4341-A6EB-BAB9C86E0C58}" type="slidenum">
              <a:rPr lang="en-US" altLang="zh-CN" smtClean="0"/>
              <a:t>6</a:t>
            </a:fld>
            <a:endParaRPr lang="en-US" altLang="zh-C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76" y="2641525"/>
            <a:ext cx="4412778" cy="206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24" y="4776425"/>
            <a:ext cx="4176348" cy="20576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83676" y="476754"/>
            <a:ext cx="8280690" cy="609600"/>
          </a:xfrm>
        </p:spPr>
        <p:txBody>
          <a:bodyPr/>
          <a:lstStyle/>
          <a:p>
            <a:r>
              <a:rPr lang="zh-CN" altLang="en-US" b="1" dirty="0" smtClean="0"/>
              <a:t>图</a:t>
            </a:r>
            <a:r>
              <a:rPr lang="en-US" altLang="zh-CN" b="1" dirty="0" smtClean="0"/>
              <a:t>1.2 MCS-51</a:t>
            </a:r>
            <a:r>
              <a:rPr lang="zh-CN" altLang="en-US" b="1" dirty="0" smtClean="0"/>
              <a:t>系列内部结构原理图与</a:t>
            </a:r>
            <a:r>
              <a:rPr lang="en-US" altLang="zh-CN" b="1" dirty="0" smtClean="0"/>
              <a:t>DIP</a:t>
            </a:r>
            <a:r>
              <a:rPr lang="zh-CN" altLang="en-US" b="1" dirty="0" smtClean="0"/>
              <a:t>芯片引脚</a:t>
            </a:r>
            <a:endParaRPr lang="zh-CN" altLang="en-US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628" y="1556844"/>
            <a:ext cx="8928744" cy="458038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158FFF8-69AC-433E-98E3-93FB5839F838}" type="slidenum">
              <a:rPr altLang="en-US" sz="100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zh-CN" altLang="zh-CN" sz="1000"/>
          </a:p>
        </p:txBody>
      </p:sp>
      <p:pic>
        <p:nvPicPr>
          <p:cNvPr id="23556" name="图片 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" y="1556844"/>
            <a:ext cx="6194953" cy="4580388"/>
          </a:xfrm>
          <a:prstGeom prst="rect">
            <a:avLst/>
          </a:prstGeom>
          <a:solidFill>
            <a:srgbClr val="CCFFCC">
              <a:alpha val="53000"/>
            </a:srgbClr>
          </a:solidFill>
          <a:ln>
            <a:noFill/>
          </a:ln>
        </p:spPr>
      </p:pic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B6A37106-97A6-4AEB-AA1C-0BC8F2D53306}" type="slidenum">
              <a:rPr lang="en-US" altLang="zh-CN" smtClean="0"/>
              <a:t>7</a:t>
            </a:fld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150" y="1916874"/>
            <a:ext cx="2664222" cy="42203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（</a:t>
            </a:r>
            <a:r>
              <a:rPr lang="en-US" altLang="zh-CN" dirty="0" smtClean="0">
                <a:solidFill>
                  <a:srgbClr val="7030A0"/>
                </a:solidFill>
              </a:rPr>
              <a:t>2</a:t>
            </a:r>
            <a:r>
              <a:rPr lang="zh-CN" altLang="en-US" dirty="0" smtClean="0">
                <a:solidFill>
                  <a:srgbClr val="7030A0"/>
                </a:solidFill>
              </a:rPr>
              <a:t>）</a:t>
            </a:r>
            <a:r>
              <a:rPr lang="en-US" altLang="zh-CN" dirty="0" smtClean="0">
                <a:solidFill>
                  <a:srgbClr val="7030A0"/>
                </a:solidFill>
              </a:rPr>
              <a:t>AVR</a:t>
            </a:r>
            <a:r>
              <a:rPr lang="zh-CN" altLang="en-US" dirty="0" smtClean="0">
                <a:solidFill>
                  <a:srgbClr val="7030A0"/>
                </a:solidFill>
              </a:rPr>
              <a:t>系列单片机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AVR</a:t>
            </a:r>
            <a:r>
              <a:rPr lang="zh-CN" altLang="en-US" dirty="0"/>
              <a:t>单片机是</a:t>
            </a:r>
            <a:r>
              <a:rPr lang="en-US" altLang="zh-CN" dirty="0"/>
              <a:t>1997</a:t>
            </a:r>
            <a:r>
              <a:rPr lang="zh-CN" altLang="en-US" dirty="0"/>
              <a:t>年由</a:t>
            </a:r>
            <a:r>
              <a:rPr lang="en-US" altLang="zh-CN" dirty="0"/>
              <a:t>ATMEL</a:t>
            </a:r>
            <a:r>
              <a:rPr lang="zh-CN" altLang="en-US" dirty="0"/>
              <a:t>公司研发出的增强型内置</a:t>
            </a:r>
            <a:r>
              <a:rPr lang="en-US" altLang="zh-CN" dirty="0"/>
              <a:t>Flash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3333FF"/>
                </a:solidFill>
              </a:rPr>
              <a:t>精简</a:t>
            </a:r>
            <a:r>
              <a:rPr lang="zh-CN" altLang="en-US" dirty="0">
                <a:solidFill>
                  <a:srgbClr val="3333FF"/>
                </a:solidFill>
              </a:rPr>
              <a:t>指令集高速</a:t>
            </a:r>
            <a:r>
              <a:rPr lang="en-US" altLang="zh-CN" dirty="0">
                <a:solidFill>
                  <a:srgbClr val="3333FF"/>
                </a:solidFill>
              </a:rPr>
              <a:t>8</a:t>
            </a:r>
            <a:r>
              <a:rPr lang="zh-CN" altLang="en-US" dirty="0">
                <a:solidFill>
                  <a:srgbClr val="3333FF"/>
                </a:solidFill>
              </a:rPr>
              <a:t>位单片机</a:t>
            </a:r>
            <a:r>
              <a:rPr lang="zh-CN" altLang="en-US" dirty="0" smtClean="0">
                <a:solidFill>
                  <a:srgbClr val="3333FF"/>
                </a:solidFill>
              </a:rPr>
              <a:t>。</a:t>
            </a:r>
            <a:endParaRPr lang="en-US" altLang="zh-CN" dirty="0" smtClean="0">
              <a:solidFill>
                <a:srgbClr val="3333FF"/>
              </a:solidFill>
            </a:endParaRPr>
          </a:p>
          <a:p>
            <a:r>
              <a:rPr lang="zh-CN" altLang="en-US" dirty="0" smtClean="0"/>
              <a:t>近年来广泛</a:t>
            </a:r>
            <a:r>
              <a:rPr lang="zh-CN" altLang="en-US" dirty="0"/>
              <a:t>应用于计算机外部设备、工业实时控制、仪器仪表、通讯设备、家用电器等各个领域</a:t>
            </a:r>
            <a:r>
              <a:rPr lang="zh-CN" altLang="en-US" dirty="0" smtClean="0"/>
              <a:t>。</a:t>
            </a:r>
            <a:r>
              <a:rPr lang="en-US" altLang="zh-CN" dirty="0"/>
              <a:t>AVR</a:t>
            </a:r>
            <a:r>
              <a:rPr lang="zh-CN" altLang="en-US" dirty="0" smtClean="0"/>
              <a:t>单片机系统应用板及芯片</a:t>
            </a:r>
            <a:r>
              <a:rPr lang="en-US" altLang="zh-CN" dirty="0" smtClean="0"/>
              <a:t>LQFP</a:t>
            </a:r>
            <a:r>
              <a:rPr lang="zh-CN" altLang="en-US" dirty="0" smtClean="0"/>
              <a:t>封装如图</a:t>
            </a:r>
            <a:r>
              <a:rPr lang="en-US" altLang="zh-CN" dirty="0" smtClean="0"/>
              <a:t>1-3</a:t>
            </a:r>
            <a:r>
              <a:rPr lang="zh-CN" altLang="en-US" dirty="0" smtClean="0"/>
              <a:t>所示。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AE549FC-3121-45C5-962E-F506CB6AD3E1}" type="slidenum">
              <a:rPr lang="en-US" altLang="zh-CN" smtClean="0"/>
              <a:t>8</a:t>
            </a:fld>
            <a:endParaRPr lang="en-US" altLang="zh-CN" dirty="0"/>
          </a:p>
        </p:txBody>
      </p:sp>
      <p:pic>
        <p:nvPicPr>
          <p:cNvPr id="1026" name="Picture 2" descr="https://bkimg.cdn.bcebos.com/pic/71cf3bc79f3df8dcee213b41cf11728b461028c5?x-bce-process=image/watermark,g_7,image_d2F0ZXIvYmFpa2U5Mg==,xp_5,yp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" y="3140976"/>
            <a:ext cx="6213610" cy="333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7" y="4036982"/>
            <a:ext cx="2408555" cy="2100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187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670" y="383698"/>
            <a:ext cx="7673975" cy="6096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3333FF"/>
                </a:solidFill>
              </a:rPr>
              <a:t>功能特点：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28" y="1124808"/>
            <a:ext cx="8928744" cy="50124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哈佛</a:t>
            </a:r>
            <a:r>
              <a:rPr lang="zh-CN" altLang="en-US" dirty="0"/>
              <a:t>结构，具备</a:t>
            </a:r>
            <a:r>
              <a:rPr lang="en-US" altLang="zh-CN" dirty="0"/>
              <a:t>1MIPS / MHz</a:t>
            </a:r>
            <a:r>
              <a:rPr lang="zh-CN" altLang="en-US" dirty="0"/>
              <a:t>的高速运行处理能力；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超功能精简指令集（</a:t>
            </a:r>
            <a:r>
              <a:rPr lang="en-US" altLang="zh-CN" dirty="0"/>
              <a:t>RISC</a:t>
            </a:r>
            <a:r>
              <a:rPr lang="zh-CN" altLang="en-US" dirty="0"/>
              <a:t>），具有</a:t>
            </a:r>
            <a:r>
              <a:rPr lang="en-US" altLang="zh-CN" dirty="0"/>
              <a:t>32</a:t>
            </a:r>
            <a:r>
              <a:rPr lang="zh-CN" altLang="en-US" dirty="0"/>
              <a:t>个通用工作寄存器，克服</a:t>
            </a:r>
            <a:r>
              <a:rPr lang="zh-CN" altLang="en-US" dirty="0" smtClean="0"/>
              <a:t>了采用单一累加器</a:t>
            </a:r>
            <a:r>
              <a:rPr lang="en-US" altLang="zh-CN" dirty="0" smtClean="0"/>
              <a:t>ACC</a:t>
            </a:r>
            <a:r>
              <a:rPr lang="zh-CN" altLang="en-US" dirty="0"/>
              <a:t>进行处理造成的瓶颈现象；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部分</a:t>
            </a:r>
            <a:r>
              <a:rPr lang="zh-CN" altLang="en-US" dirty="0"/>
              <a:t>型号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非常</a:t>
            </a:r>
            <a:r>
              <a:rPr lang="zh-CN" altLang="en-US" dirty="0"/>
              <a:t>大，特别适用于使用高级语言进行开发；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可</a:t>
            </a:r>
            <a:r>
              <a:rPr lang="zh-CN" altLang="en-US" dirty="0"/>
              <a:t>输出</a:t>
            </a:r>
            <a:r>
              <a:rPr lang="en-US" altLang="zh-CN" dirty="0"/>
              <a:t>40mA</a:t>
            </a:r>
            <a:r>
              <a:rPr lang="zh-CN" altLang="en-US" dirty="0"/>
              <a:t>（单一输出），作输入时可设置为三态高阻抗输入或带上拉电阻输入，具备</a:t>
            </a:r>
            <a:r>
              <a:rPr lang="en-US" altLang="zh-CN" dirty="0"/>
              <a:t>10mA-20mA</a:t>
            </a:r>
            <a:r>
              <a:rPr lang="zh-CN" altLang="en-US" dirty="0"/>
              <a:t>灌电流的能力；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片内</a:t>
            </a:r>
            <a:r>
              <a:rPr lang="zh-CN" altLang="en-US" dirty="0" smtClean="0"/>
              <a:t>集成上</a:t>
            </a:r>
            <a:r>
              <a:rPr lang="zh-CN" altLang="en-US" dirty="0"/>
              <a:t>电自动复位、看门狗、启动延时等功能，外围电路更加简单，系统更加稳定可靠；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大部分</a:t>
            </a:r>
            <a:r>
              <a:rPr lang="en-US" altLang="zh-CN" dirty="0"/>
              <a:t>AVR</a:t>
            </a:r>
            <a:r>
              <a:rPr lang="zh-CN" altLang="en-US" dirty="0"/>
              <a:t>片上资源丰富：带</a:t>
            </a:r>
            <a:r>
              <a:rPr lang="en-US" altLang="zh-CN" dirty="0"/>
              <a:t>E</a:t>
            </a:r>
            <a:r>
              <a:rPr lang="en-US" altLang="zh-CN" baseline="30000" dirty="0"/>
              <a:t>2</a:t>
            </a:r>
            <a:r>
              <a:rPr lang="en-US" altLang="zh-CN" dirty="0"/>
              <a:t>PROM</a:t>
            </a:r>
            <a:r>
              <a:rPr lang="zh-CN" altLang="en-US" dirty="0"/>
              <a:t>，</a:t>
            </a:r>
            <a:r>
              <a:rPr lang="en-US" altLang="zh-CN" dirty="0"/>
              <a:t>PWM</a:t>
            </a:r>
            <a:r>
              <a:rPr lang="zh-CN" altLang="en-US" dirty="0"/>
              <a:t>，</a:t>
            </a:r>
            <a:r>
              <a:rPr lang="en-US" altLang="zh-CN" dirty="0"/>
              <a:t>RTC</a:t>
            </a:r>
            <a:r>
              <a:rPr lang="zh-CN" altLang="en-US" dirty="0"/>
              <a:t>，</a:t>
            </a:r>
            <a:r>
              <a:rPr lang="en-US" altLang="zh-CN" dirty="0"/>
              <a:t>SPI</a:t>
            </a:r>
            <a:r>
              <a:rPr lang="zh-CN" altLang="en-US" dirty="0"/>
              <a:t>，</a:t>
            </a:r>
            <a:r>
              <a:rPr lang="en-US" altLang="zh-CN" dirty="0"/>
              <a:t>UART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ISP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WDT</a:t>
            </a:r>
            <a:r>
              <a:rPr lang="zh-CN" altLang="en-US" dirty="0" smtClean="0"/>
              <a:t>等功能。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6AE549FC-3121-45C5-962E-F506CB6AD3E1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711441"/>
      </p:ext>
    </p:extLst>
  </p:cSld>
  <p:clrMapOvr>
    <a:masterClrMapping/>
  </p:clrMapOvr>
</p:sld>
</file>

<file path=ppt/theme/theme1.xml><?xml version="1.0" encoding="utf-8"?>
<a:theme xmlns:a="http://schemas.openxmlformats.org/drawingml/2006/main" name="演示文稿4">
  <a:themeElements>
    <a:clrScheme name="演示文稿4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演示文稿4">
      <a:majorFont>
        <a:latin typeface="黑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文稿4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4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微机技术母版">
  <a:themeElements>
    <a:clrScheme name="微机技术母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微机技术母版">
      <a:majorFont>
        <a:latin typeface="Arial"/>
        <a:ea typeface="新宋体"/>
        <a:cs typeface=""/>
      </a:majorFont>
      <a:minorFont>
        <a:latin typeface="Arial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微机技术母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机技术母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机技术母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机技术母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机技术母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微机技术母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微机技术母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演示文稿4">
  <a:themeElements>
    <a:clrScheme name="演示文稿4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演示文稿4">
      <a:majorFont>
        <a:latin typeface="黑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文稿4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4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演示文稿4">
  <a:themeElements>
    <a:clrScheme name="演示文稿4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演示文稿4">
      <a:majorFont>
        <a:latin typeface="黑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文稿4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4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演示文稿4">
  <a:themeElements>
    <a:clrScheme name="演示文稿4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演示文稿4">
      <a:majorFont>
        <a:latin typeface="黑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文稿4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4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演示文稿4">
  <a:themeElements>
    <a:clrScheme name="演示文稿4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演示文稿4">
      <a:majorFont>
        <a:latin typeface="黑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文稿4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4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4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6785</TotalTime>
  <Pages>0</Pages>
  <Words>5091</Words>
  <Characters>0</Characters>
  <Application>Microsoft Office PowerPoint</Application>
  <DocSecurity>0</DocSecurity>
  <PresentationFormat>全屏显示(4:3)</PresentationFormat>
  <Lines>0</Lines>
  <Paragraphs>354</Paragraphs>
  <Slides>48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8" baseType="lpstr">
      <vt:lpstr>黑体</vt:lpstr>
      <vt:lpstr>华文新魏</vt:lpstr>
      <vt:lpstr>楷体_GB2312</vt:lpstr>
      <vt:lpstr>宋体</vt:lpstr>
      <vt:lpstr>新宋体</vt:lpstr>
      <vt:lpstr>Arial</vt:lpstr>
      <vt:lpstr>Arial Black</vt:lpstr>
      <vt:lpstr>Calibri</vt:lpstr>
      <vt:lpstr>Franklin Gothic Book</vt:lpstr>
      <vt:lpstr>Helvetica</vt:lpstr>
      <vt:lpstr>Symbol</vt:lpstr>
      <vt:lpstr>Times New Roman</vt:lpstr>
      <vt:lpstr>Wingdings</vt:lpstr>
      <vt:lpstr>演示文稿4</vt:lpstr>
      <vt:lpstr>微机技术母版</vt:lpstr>
      <vt:lpstr>2_演示文稿4</vt:lpstr>
      <vt:lpstr>3_演示文稿4</vt:lpstr>
      <vt:lpstr>1_演示文稿4</vt:lpstr>
      <vt:lpstr>4_演示文稿4</vt:lpstr>
      <vt:lpstr>位图图像</vt:lpstr>
      <vt:lpstr>单片机原理与应用设计课程概况</vt:lpstr>
      <vt:lpstr>         课程目录</vt:lpstr>
      <vt:lpstr>第1章 单片机（微控制器）概述    1.1 嵌入式系统简介</vt:lpstr>
      <vt:lpstr>1.基本组成结构</vt:lpstr>
      <vt:lpstr>1.2 嵌入式处理器</vt:lpstr>
      <vt:lpstr>（1）MCS-51系列8位单片机</vt:lpstr>
      <vt:lpstr>图1.2 MCS-51系列内部结构原理图与DIP芯片引脚</vt:lpstr>
      <vt:lpstr>（2）AVR系列单片机</vt:lpstr>
      <vt:lpstr>功能特点：</vt:lpstr>
      <vt:lpstr>AVR系列单片机的选型：</vt:lpstr>
      <vt:lpstr>（3）典型16位MSP430系列单片机 </vt:lpstr>
      <vt:lpstr>PowerPoint 演示文稿</vt:lpstr>
      <vt:lpstr>PowerPoint 演示文稿</vt:lpstr>
      <vt:lpstr>2.  32位嵌入式微处理器MPU</vt:lpstr>
      <vt:lpstr>PowerPoint 演示文稿</vt:lpstr>
      <vt:lpstr>2）基于指令集体系结构的分类版本</vt:lpstr>
      <vt:lpstr> STM32系列32位微控制器</vt:lpstr>
      <vt:lpstr>STM32F10x系列单片机芯片编号说明</vt:lpstr>
      <vt:lpstr>PowerPoint 演示文稿</vt:lpstr>
      <vt:lpstr>    3. 数字信号处理器DSP</vt:lpstr>
      <vt:lpstr>（2）DSP的应用</vt:lpstr>
      <vt:lpstr>    4. 嵌入式片上系统SOC</vt:lpstr>
      <vt:lpstr>（3）组成   </vt:lpstr>
      <vt:lpstr>图1.8 芯片封装与引脚分配</vt:lpstr>
      <vt:lpstr>PowerPoint 演示文稿</vt:lpstr>
      <vt:lpstr>图1.9  CC2530内部结构方框图</vt:lpstr>
      <vt:lpstr>PowerPoint 演示文稿</vt:lpstr>
      <vt:lpstr>PowerPoint 演示文稿</vt:lpstr>
      <vt:lpstr>PowerPoint 演示文稿</vt:lpstr>
      <vt:lpstr>   1.2 MCS-51单片机概述 </vt:lpstr>
      <vt:lpstr>PowerPoint 演示文稿</vt:lpstr>
      <vt:lpstr>PowerPoint 演示文稿</vt:lpstr>
      <vt:lpstr>1.2.2  单片机的发展历史</vt:lpstr>
      <vt:lpstr>1.3  单片机的发展趋势</vt:lpstr>
      <vt:lpstr>1.4  单片机应用系统的设计</vt:lpstr>
      <vt:lpstr>2．硬件和软件设计阶段</vt:lpstr>
      <vt:lpstr>PowerPoint 演示文稿</vt:lpstr>
      <vt:lpstr>1.4.2 应用系统设计应当考虑的问题</vt:lpstr>
      <vt:lpstr>PowerPoint 演示文稿</vt:lpstr>
      <vt:lpstr> 1.4.3  单片机应用系统的开发与调试</vt:lpstr>
      <vt:lpstr>2. 单片机应用系统的仿真工具</vt:lpstr>
      <vt:lpstr>PowerPoint 演示文稿</vt:lpstr>
      <vt:lpstr>3．用户样机的源程序调试过程</vt:lpstr>
      <vt:lpstr>用户源程序调试过程示意图如图1.14</vt:lpstr>
      <vt:lpstr>4．用户样机的硬件调试</vt:lpstr>
      <vt:lpstr>(2)用户样机的在线仿真调试</vt:lpstr>
      <vt:lpstr>单片机开发试验平台</vt:lpstr>
      <vt:lpstr>相关硬件配置</vt:lpstr>
    </vt:vector>
  </TitlesOfParts>
  <Company>hit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zyg</dc:creator>
  <cp:lastModifiedBy>OurEDA</cp:lastModifiedBy>
  <cp:revision>804</cp:revision>
  <dcterms:created xsi:type="dcterms:W3CDTF">2004-03-16T08:31:00Z</dcterms:created>
  <dcterms:modified xsi:type="dcterms:W3CDTF">2020-10-12T07:43:00Z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